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6"/>
  </p:notesMasterIdLst>
  <p:handoutMasterIdLst>
    <p:handoutMasterId r:id="rId37"/>
  </p:handoutMasterIdLst>
  <p:sldIdLst>
    <p:sldId id="270" r:id="rId2"/>
    <p:sldId id="269" r:id="rId3"/>
    <p:sldId id="262" r:id="rId4"/>
    <p:sldId id="263" r:id="rId5"/>
    <p:sldId id="268" r:id="rId6"/>
    <p:sldId id="261" r:id="rId7"/>
    <p:sldId id="264" r:id="rId8"/>
    <p:sldId id="267" r:id="rId9"/>
    <p:sldId id="257" r:id="rId10"/>
    <p:sldId id="258" r:id="rId11"/>
    <p:sldId id="273" r:id="rId12"/>
    <p:sldId id="272" r:id="rId13"/>
    <p:sldId id="275" r:id="rId14"/>
    <p:sldId id="286" r:id="rId15"/>
    <p:sldId id="279" r:id="rId16"/>
    <p:sldId id="276" r:id="rId17"/>
    <p:sldId id="277" r:id="rId18"/>
    <p:sldId id="271" r:id="rId19"/>
    <p:sldId id="290" r:id="rId20"/>
    <p:sldId id="287" r:id="rId21"/>
    <p:sldId id="281" r:id="rId22"/>
    <p:sldId id="274" r:id="rId23"/>
    <p:sldId id="288" r:id="rId24"/>
    <p:sldId id="289" r:id="rId25"/>
    <p:sldId id="284" r:id="rId26"/>
    <p:sldId id="259" r:id="rId27"/>
    <p:sldId id="260" r:id="rId28"/>
    <p:sldId id="278" r:id="rId29"/>
    <p:sldId id="280" r:id="rId30"/>
    <p:sldId id="282" r:id="rId31"/>
    <p:sldId id="283" r:id="rId32"/>
    <p:sldId id="266" r:id="rId33"/>
    <p:sldId id="265" r:id="rId34"/>
    <p:sldId id="285" r:id="rId35"/>
  </p:sldIdLst>
  <p:sldSz cx="9144000" cy="6858000" type="screen4x3"/>
  <p:notesSz cx="9283700" cy="6997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1818" autoAdjust="0"/>
    <p:restoredTop sz="94727" autoAdjust="0"/>
  </p:normalViewPr>
  <p:slideViewPr>
    <p:cSldViewPr>
      <p:cViewPr>
        <p:scale>
          <a:sx n="100" d="100"/>
          <a:sy n="100" d="100"/>
        </p:scale>
        <p:origin x="-328" y="-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notesMaster" Target="notesMasters/notes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ableStyles" Target="tableStyle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interSettings" Target="printerSettings/printerSettings1.bin"/><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8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5258615" y="0"/>
            <a:ext cx="4022937" cy="349885"/>
          </a:xfrm>
          <a:prstGeom prst="rect">
            <a:avLst/>
          </a:prstGeom>
        </p:spPr>
        <p:txBody>
          <a:bodyPr vert="horz" lIns="93031" tIns="46516" rIns="93031" bIns="46516" rtlCol="0"/>
          <a:lstStyle>
            <a:lvl1pPr algn="r">
              <a:defRPr sz="1200"/>
            </a:lvl1pPr>
          </a:lstStyle>
          <a:p>
            <a:fld id="{9836F60D-2631-475F-838B-5FBC681024C7}" type="datetimeFigureOut">
              <a:rPr lang="en-US" smtClean="0"/>
              <a:pPr/>
              <a:t>5/9/11</a:t>
            </a:fld>
            <a:endParaRPr lang="en-US"/>
          </a:p>
        </p:txBody>
      </p:sp>
      <p:sp>
        <p:nvSpPr>
          <p:cNvPr id="4" name="Footer Placeholder 3"/>
          <p:cNvSpPr>
            <a:spLocks noGrp="1"/>
          </p:cNvSpPr>
          <p:nvPr>
            <p:ph type="ftr" sz="quarter" idx="2"/>
          </p:nvPr>
        </p:nvSpPr>
        <p:spPr>
          <a:xfrm>
            <a:off x="0" y="6646601"/>
            <a:ext cx="4022937" cy="3498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5258615" y="6646601"/>
            <a:ext cx="4022937" cy="349885"/>
          </a:xfrm>
          <a:prstGeom prst="rect">
            <a:avLst/>
          </a:prstGeom>
        </p:spPr>
        <p:txBody>
          <a:bodyPr vert="horz" lIns="93031" tIns="46516" rIns="93031" bIns="46516" rtlCol="0" anchor="b"/>
          <a:lstStyle>
            <a:lvl1pPr algn="r">
              <a:defRPr sz="1200"/>
            </a:lvl1pPr>
          </a:lstStyle>
          <a:p>
            <a:fld id="{1A9008D4-338B-4F1C-AA0C-700537F986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57714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8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5258615" y="0"/>
            <a:ext cx="4022937" cy="349885"/>
          </a:xfrm>
          <a:prstGeom prst="rect">
            <a:avLst/>
          </a:prstGeom>
        </p:spPr>
        <p:txBody>
          <a:bodyPr vert="horz" lIns="93031" tIns="46516" rIns="93031" bIns="46516" rtlCol="0"/>
          <a:lstStyle>
            <a:lvl1pPr algn="r">
              <a:defRPr sz="1200"/>
            </a:lvl1pPr>
          </a:lstStyle>
          <a:p>
            <a:fld id="{32D4CD20-9033-423C-81A6-A9C8F966CB7F}" type="datetimeFigureOut">
              <a:rPr lang="en-US" smtClean="0"/>
              <a:pPr/>
              <a:t>5/9/11</a:t>
            </a:fld>
            <a:endParaRPr lang="en-US"/>
          </a:p>
        </p:txBody>
      </p:sp>
      <p:sp>
        <p:nvSpPr>
          <p:cNvPr id="4" name="Slide Image Placeholder 3"/>
          <p:cNvSpPr>
            <a:spLocks noGrp="1" noRot="1" noChangeAspect="1"/>
          </p:cNvSpPr>
          <p:nvPr>
            <p:ph type="sldImg" idx="2"/>
          </p:nvPr>
        </p:nvSpPr>
        <p:spPr>
          <a:xfrm>
            <a:off x="2892425" y="525463"/>
            <a:ext cx="3498850" cy="262413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928370" y="3323908"/>
            <a:ext cx="7426960" cy="31489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46601"/>
            <a:ext cx="4022937" cy="3498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46601"/>
            <a:ext cx="4022937" cy="349885"/>
          </a:xfrm>
          <a:prstGeom prst="rect">
            <a:avLst/>
          </a:prstGeom>
        </p:spPr>
        <p:txBody>
          <a:bodyPr vert="horz" lIns="93031" tIns="46516" rIns="93031" bIns="46516" rtlCol="0" anchor="b"/>
          <a:lstStyle>
            <a:lvl1pPr algn="r">
              <a:defRPr sz="1200"/>
            </a:lvl1pPr>
          </a:lstStyle>
          <a:p>
            <a:fld id="{D78DE65A-8554-41BE-8234-29B2CA1B5C7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846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3" Type="http://schemas.openxmlformats.org/officeDocument/2006/relationships/hyperlink" Target="http://www.sfgate.com/cgi-bin/article.cgi?f=/c/a/2010/11/20/IN0E1GD112.DTL%23ixzz1LbP1Xrs4" TargetMode="Externa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BLS</a:t>
            </a:r>
            <a:endParaRPr lang="en-US" dirty="0"/>
          </a:p>
        </p:txBody>
      </p:sp>
      <p:sp>
        <p:nvSpPr>
          <p:cNvPr id="4" name="Slide Number Placeholder 3"/>
          <p:cNvSpPr>
            <a:spLocks noGrp="1"/>
          </p:cNvSpPr>
          <p:nvPr>
            <p:ph type="sldNum" sz="quarter" idx="10"/>
          </p:nvPr>
        </p:nvSpPr>
        <p:spPr/>
        <p:txBody>
          <a:bodyPr/>
          <a:lstStyle/>
          <a:p>
            <a:fld id="{D78DE65A-8554-41BE-8234-29B2CA1B5C7C}"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983447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r>
              <a:rPr lang="en-US" dirty="0" smtClean="0"/>
              <a:t>Atkinson </a:t>
            </a:r>
            <a:r>
              <a:rPr lang="en-US" dirty="0" err="1" smtClean="0"/>
              <a:t>Picketty</a:t>
            </a:r>
            <a:r>
              <a:rPr lang="en-US" dirty="0" smtClean="0"/>
              <a:t> and</a:t>
            </a:r>
            <a:r>
              <a:rPr lang="en-US" baseline="0" dirty="0" smtClean="0"/>
              <a:t> </a:t>
            </a:r>
            <a:r>
              <a:rPr lang="en-US" baseline="0" dirty="0" err="1" smtClean="0"/>
              <a:t>Saez</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8DE65A-8554-41BE-8234-29B2CA1B5C7C}" type="slidenum">
              <a:rPr lang="en-US" smtClean="0"/>
              <a:pPr/>
              <a:t>26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1715758"/>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Atkinson </a:t>
            </a:r>
            <a:r>
              <a:rPr lang="en-US" dirty="0" err="1" smtClean="0"/>
              <a:t>Picketty</a:t>
            </a:r>
            <a:r>
              <a:rPr lang="en-US" dirty="0" smtClean="0"/>
              <a:t> and</a:t>
            </a:r>
            <a:r>
              <a:rPr lang="en-US" baseline="0" dirty="0" smtClean="0"/>
              <a:t> </a:t>
            </a:r>
            <a:r>
              <a:rPr lang="en-US" baseline="0" dirty="0" err="1" smtClean="0"/>
              <a:t>Saez</a:t>
            </a:r>
            <a:endParaRPr lang="en-US" dirty="0"/>
          </a:p>
        </p:txBody>
      </p:sp>
      <p:sp>
        <p:nvSpPr>
          <p:cNvPr id="4" name="Slide Number Placeholder 3"/>
          <p:cNvSpPr>
            <a:spLocks noGrp="1"/>
          </p:cNvSpPr>
          <p:nvPr>
            <p:ph type="sldNum" sz="quarter" idx="10"/>
          </p:nvPr>
        </p:nvSpPr>
        <p:spPr/>
        <p:txBody>
          <a:bodyPr/>
          <a:lstStyle/>
          <a:p>
            <a:fld id="{D78DE65A-8554-41BE-8234-29B2CA1B5C7C}" type="slidenum">
              <a:rPr lang="en-US" smtClean="0"/>
              <a:pPr/>
              <a:t>27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6013658"/>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Conservative supply-siders who argue that the top 1 percent will stop working as hard if they have to return to the 39 percent marginal rate of the Clinton years must be smoking something (probably an expensive grade). Incomes in the top 1 percent are just about the only ones now rising. (Wall Street just announced a 5 percent increase in this year's bonus pool, for example.) Besides, the Clinton years weren't exactly bad years, economically, for the top 1 percent. They did wonderfully well then, too.</a:t>
            </a:r>
          </a:p>
          <a:p>
            <a:r>
              <a:rPr lang="en-US" dirty="0"/>
              <a:t>And the Bush tax cuts never trickled down. To the contrary, between 2001 and 2007, the median wage dropped. And Bush's record on jobs was pitiful.</a:t>
            </a:r>
          </a:p>
          <a:p>
            <a:r>
              <a:rPr lang="en-US" dirty="0"/>
              <a:t/>
            </a:r>
            <a:br>
              <a:rPr lang="en-US" dirty="0"/>
            </a:br>
            <a:r>
              <a:rPr lang="en-US" dirty="0"/>
              <a:t/>
            </a:r>
            <a:br>
              <a:rPr lang="en-US" dirty="0"/>
            </a:br>
            <a:r>
              <a:rPr lang="en-US" dirty="0"/>
              <a:t>Read more: </a:t>
            </a:r>
            <a:r>
              <a:rPr lang="en-US" dirty="0">
                <a:hlinkClick r:id="rId3"/>
              </a:rPr>
              <a:t>http://www.sfgate.com/cgi-bin/article.cgi?f=/c/a/2010/11/20/IN0E1GD112.DTL#ixzz1LbP1Xrs4</a:t>
            </a:r>
            <a:endParaRPr lang="en-US" dirty="0"/>
          </a:p>
          <a:p>
            <a:endParaRPr lang="en-US" dirty="0"/>
          </a:p>
          <a:p>
            <a:r>
              <a:rPr lang="en-US" dirty="0"/>
              <a:t>Reich argues that middle class is consumption engine of economy – inequality and shrinking middle class problematic for future of consumption. </a:t>
            </a:r>
          </a:p>
        </p:txBody>
      </p:sp>
      <p:sp>
        <p:nvSpPr>
          <p:cNvPr id="4" name="Slide Number Placeholder 3"/>
          <p:cNvSpPr>
            <a:spLocks noGrp="1"/>
          </p:cNvSpPr>
          <p:nvPr>
            <p:ph type="sldNum" sz="quarter" idx="10"/>
          </p:nvPr>
        </p:nvSpPr>
        <p:spPr/>
        <p:txBody>
          <a:bodyPr/>
          <a:lstStyle/>
          <a:p>
            <a:fld id="{D78DE65A-8554-41BE-8234-29B2CA1B5C7C}" type="slidenum">
              <a:rPr lang="en-US" smtClean="0"/>
              <a:pPr/>
              <a:t>33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575836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BLS  </a:t>
            </a:r>
          </a:p>
          <a:p>
            <a:r>
              <a:rPr lang="en-US" b="1" dirty="0"/>
              <a:t>Table A-4. Employment status of the civilian population 25 years and over by educational attainment</a:t>
            </a:r>
          </a:p>
          <a:p>
            <a:r>
              <a:rPr lang="en-US" b="1" dirty="0"/>
              <a:t>HOUSEHOLD DATA</a:t>
            </a:r>
            <a:br>
              <a:rPr lang="en-US" b="1" dirty="0"/>
            </a:br>
            <a:r>
              <a:rPr lang="en-US" b="1" dirty="0"/>
              <a:t>Table A-4. Employment status of the civilian population 25 years and over by educational attainment</a:t>
            </a:r>
            <a:r>
              <a:rPr lang="en-US" dirty="0"/>
              <a:t> [Numbers in thousands]</a:t>
            </a:r>
          </a:p>
          <a:p>
            <a:endParaRPr lang="en-US" dirty="0"/>
          </a:p>
        </p:txBody>
      </p:sp>
      <p:sp>
        <p:nvSpPr>
          <p:cNvPr id="4" name="Slide Number Placeholder 3"/>
          <p:cNvSpPr>
            <a:spLocks noGrp="1"/>
          </p:cNvSpPr>
          <p:nvPr>
            <p:ph type="sldNum" sz="quarter" idx="10"/>
          </p:nvPr>
        </p:nvSpPr>
        <p:spPr/>
        <p:txBody>
          <a:bodyPr/>
          <a:lstStyle/>
          <a:p>
            <a:fld id="{D78DE65A-8554-41BE-8234-29B2CA1B5C7C}" type="slidenum">
              <a:rPr lang="en-US" smtClean="0"/>
              <a:pPr/>
              <a:t>34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765574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Council of</a:t>
            </a:r>
            <a:r>
              <a:rPr lang="en-US" baseline="0" dirty="0" smtClean="0"/>
              <a:t> Economic Advisors</a:t>
            </a:r>
            <a:endParaRPr lang="en-US" dirty="0"/>
          </a:p>
        </p:txBody>
      </p:sp>
      <p:sp>
        <p:nvSpPr>
          <p:cNvPr id="4" name="Slide Number Placeholder 3"/>
          <p:cNvSpPr>
            <a:spLocks noGrp="1"/>
          </p:cNvSpPr>
          <p:nvPr>
            <p:ph type="sldNum" sz="quarter" idx="10"/>
          </p:nvPr>
        </p:nvSpPr>
        <p:spPr/>
        <p:txBody>
          <a:bodyPr/>
          <a:lstStyle/>
          <a:p>
            <a:fld id="{D78DE65A-8554-41BE-8234-29B2CA1B5C7C}"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1096925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BLS  </a:t>
            </a:r>
          </a:p>
          <a:p>
            <a:r>
              <a:rPr lang="en-US" b="1" dirty="0"/>
              <a:t>Table A-4. Employment status of the civilian population 25 years and over by educational attainment</a:t>
            </a:r>
          </a:p>
          <a:p>
            <a:r>
              <a:rPr lang="en-US" b="1" dirty="0"/>
              <a:t>HOUSEHOLD DATA</a:t>
            </a:r>
            <a:br>
              <a:rPr lang="en-US" b="1" dirty="0"/>
            </a:br>
            <a:r>
              <a:rPr lang="en-US" b="1" dirty="0"/>
              <a:t>Table A-4. Employment status of the civilian population 25 years and over by educational attainment</a:t>
            </a:r>
            <a:r>
              <a:rPr lang="en-US" dirty="0"/>
              <a:t> [Numbers in thousands]</a:t>
            </a:r>
          </a:p>
          <a:p>
            <a:endParaRPr lang="en-US" dirty="0"/>
          </a:p>
        </p:txBody>
      </p:sp>
      <p:sp>
        <p:nvSpPr>
          <p:cNvPr id="4" name="Slide Number Placeholder 3"/>
          <p:cNvSpPr>
            <a:spLocks noGrp="1"/>
          </p:cNvSpPr>
          <p:nvPr>
            <p:ph type="sldNum" sz="quarter" idx="10"/>
          </p:nvPr>
        </p:nvSpPr>
        <p:spPr/>
        <p:txBody>
          <a:bodyPr/>
          <a:lstStyle/>
          <a:p>
            <a:fld id="{D78DE65A-8554-41BE-8234-29B2CA1B5C7C}"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765574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deleted</a:t>
            </a:r>
            <a:r>
              <a:rPr lang="en-US" baseline="0" dirty="0" smtClean="0"/>
              <a:t> section:</a:t>
            </a:r>
          </a:p>
          <a:p>
            <a:r>
              <a:rPr lang="en-US" dirty="0" smtClean="0"/>
              <a:t>Notable declines in the unemployment rate in December and January, together with improvement in indicators of job openings and firms' hiring plans, do provide some grounds for optimism on the employment front. Even so, with output growth likely to be moderate for a while and with employers reportedly still reluctant to add to their payrolls, it will be several years before the unemployment rate has returned to a more normal level. </a:t>
            </a:r>
          </a:p>
          <a:p>
            <a:endParaRPr lang="en-US" dirty="0"/>
          </a:p>
        </p:txBody>
      </p:sp>
      <p:sp>
        <p:nvSpPr>
          <p:cNvPr id="4" name="Slide Number Placeholder 3"/>
          <p:cNvSpPr>
            <a:spLocks noGrp="1"/>
          </p:cNvSpPr>
          <p:nvPr>
            <p:ph type="sldNum" sz="quarter" idx="10"/>
          </p:nvPr>
        </p:nvSpPr>
        <p:spPr/>
        <p:txBody>
          <a:bodyPr/>
          <a:lstStyle/>
          <a:p>
            <a:fld id="{D78DE65A-8554-41BE-8234-29B2CA1B5C7C}"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2708003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real family income </a:t>
            </a:r>
            <a:endParaRPr lang="en-US" dirty="0"/>
          </a:p>
        </p:txBody>
      </p:sp>
      <p:sp>
        <p:nvSpPr>
          <p:cNvPr id="4" name="Slide Number Placeholder 3"/>
          <p:cNvSpPr>
            <a:spLocks noGrp="1"/>
          </p:cNvSpPr>
          <p:nvPr>
            <p:ph type="sldNum" sz="quarter" idx="10"/>
          </p:nvPr>
        </p:nvSpPr>
        <p:spPr/>
        <p:txBody>
          <a:bodyPr/>
          <a:lstStyle/>
          <a:p>
            <a:fld id="{D78DE65A-8554-41BE-8234-29B2CA1B5C7C}"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001468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Percentiles from</a:t>
            </a:r>
            <a:r>
              <a:rPr lang="en-US" baseline="0" dirty="0" smtClean="0"/>
              <a:t> 1980 PUMS </a:t>
            </a:r>
          </a:p>
          <a:p>
            <a:endParaRPr lang="en-US" baseline="0" dirty="0" smtClean="0"/>
          </a:p>
          <a:p>
            <a:r>
              <a:rPr lang="en-US" baseline="0" dirty="0" smtClean="0"/>
              <a:t>Shares sum to 1 so growth is relative to whole</a:t>
            </a:r>
            <a:endParaRPr lang="en-US" dirty="0"/>
          </a:p>
        </p:txBody>
      </p:sp>
      <p:sp>
        <p:nvSpPr>
          <p:cNvPr id="4" name="Slide Number Placeholder 3"/>
          <p:cNvSpPr>
            <a:spLocks noGrp="1"/>
          </p:cNvSpPr>
          <p:nvPr>
            <p:ph type="sldNum" sz="quarter" idx="10"/>
          </p:nvPr>
        </p:nvSpPr>
        <p:spPr/>
        <p:txBody>
          <a:bodyPr/>
          <a:lstStyle/>
          <a:p>
            <a:fld id="{D78DE65A-8554-41BE-8234-29B2CA1B5C7C}"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70678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Reed 1999</a:t>
            </a:r>
            <a:endParaRPr lang="en-US" dirty="0"/>
          </a:p>
        </p:txBody>
      </p:sp>
      <p:sp>
        <p:nvSpPr>
          <p:cNvPr id="4" name="Slide Number Placeholder 3"/>
          <p:cNvSpPr>
            <a:spLocks noGrp="1"/>
          </p:cNvSpPr>
          <p:nvPr>
            <p:ph type="sldNum" sz="quarter" idx="10"/>
          </p:nvPr>
        </p:nvSpPr>
        <p:spPr/>
        <p:txBody>
          <a:bodyPr/>
          <a:lstStyle/>
          <a:p>
            <a:fld id="{D78DE65A-8554-41BE-8234-29B2CA1B5C7C}" type="slidenum">
              <a:rPr lang="en-US" smtClean="0"/>
              <a:pPr/>
              <a:t>16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241196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real family income </a:t>
            </a:r>
            <a:endParaRPr lang="en-US" dirty="0"/>
          </a:p>
        </p:txBody>
      </p:sp>
      <p:sp>
        <p:nvSpPr>
          <p:cNvPr id="4" name="Slide Number Placeholder 3"/>
          <p:cNvSpPr>
            <a:spLocks noGrp="1"/>
          </p:cNvSpPr>
          <p:nvPr>
            <p:ph type="sldNum" sz="quarter" idx="10"/>
          </p:nvPr>
        </p:nvSpPr>
        <p:spPr/>
        <p:txBody>
          <a:bodyPr/>
          <a:lstStyle/>
          <a:p>
            <a:fld id="{D78DE65A-8554-41BE-8234-29B2CA1B5C7C}" type="slidenum">
              <a:rPr lang="en-US" smtClean="0"/>
              <a:pPr/>
              <a:t>24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001468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CA only</a:t>
            </a:r>
            <a:endParaRPr lang="en-US"/>
          </a:p>
        </p:txBody>
      </p:sp>
      <p:sp>
        <p:nvSpPr>
          <p:cNvPr id="4" name="Slide Number Placeholder 3"/>
          <p:cNvSpPr>
            <a:spLocks noGrp="1"/>
          </p:cNvSpPr>
          <p:nvPr>
            <p:ph type="sldNum" sz="quarter" idx="10"/>
          </p:nvPr>
        </p:nvSpPr>
        <p:spPr/>
        <p:txBody>
          <a:bodyPr/>
          <a:lstStyle/>
          <a:p>
            <a:fld id="{D78DE65A-8554-41BE-8234-29B2CA1B5C7C}" type="slidenum">
              <a:rPr lang="en-US" smtClean="0"/>
              <a:pPr/>
              <a:t>25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847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F0AD5-8F39-4194-9705-37F9E3811964}" type="datetimeFigureOut">
              <a:rPr lang="en-US" smtClean="0"/>
              <a:pPr/>
              <a:t>5/9/11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45CB3-F76A-4EFD-AA38-411308917BF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089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F0AD5-8F39-4194-9705-37F9E3811964}" type="datetimeFigureOut">
              <a:rPr lang="en-US" smtClean="0"/>
              <a:pPr/>
              <a:t>5/9/11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45CB3-F76A-4EFD-AA38-411308917BF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746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F0AD5-8F39-4194-9705-37F9E3811964}" type="datetimeFigureOut">
              <a:rPr lang="en-US" smtClean="0"/>
              <a:pPr/>
              <a:t>5/9/11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45CB3-F76A-4EFD-AA38-411308917BF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114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F0AD5-8F39-4194-9705-37F9E3811964}" type="datetimeFigureOut">
              <a:rPr lang="en-US" smtClean="0"/>
              <a:pPr/>
              <a:t>5/9/11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45CB3-F76A-4EFD-AA38-411308917BF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402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F0AD5-8F39-4194-9705-37F9E3811964}" type="datetimeFigureOut">
              <a:rPr lang="en-US" smtClean="0"/>
              <a:pPr/>
              <a:t>5/9/11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45CB3-F76A-4EFD-AA38-411308917BF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241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6F0AD5-8F39-4194-9705-37F9E3811964}" type="datetimeFigureOut">
              <a:rPr lang="en-US" smtClean="0"/>
              <a:pPr/>
              <a:t>5/9/11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45CB3-F76A-4EFD-AA38-411308917BF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031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F0AD5-8F39-4194-9705-37F9E3811964}" type="datetimeFigureOut">
              <a:rPr lang="en-US" smtClean="0"/>
              <a:pPr/>
              <a:t>5/9/11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45CB3-F76A-4EFD-AA38-411308917BF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250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F0AD5-8F39-4194-9705-37F9E3811964}" type="datetimeFigureOut">
              <a:rPr lang="en-US" smtClean="0"/>
              <a:pPr/>
              <a:t>5/9/11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45CB3-F76A-4EFD-AA38-411308917BF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955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F0AD5-8F39-4194-9705-37F9E3811964}" type="datetimeFigureOut">
              <a:rPr lang="en-US" smtClean="0"/>
              <a:pPr/>
              <a:t>5/9/11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45CB3-F76A-4EFD-AA38-411308917BF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078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F0AD5-8F39-4194-9705-37F9E3811964}" type="datetimeFigureOut">
              <a:rPr lang="en-US" smtClean="0"/>
              <a:pPr/>
              <a:t>5/9/11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45CB3-F76A-4EFD-AA38-411308917BF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166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F0AD5-8F39-4194-9705-37F9E3811964}" type="datetimeFigureOut">
              <a:rPr lang="en-US" smtClean="0"/>
              <a:pPr/>
              <a:t>5/9/11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45CB3-F76A-4EFD-AA38-411308917BF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481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F0AD5-8F39-4194-9705-37F9E3811964}" type="datetimeFigureOut">
              <a:rPr lang="en-US" smtClean="0"/>
              <a:pPr/>
              <a:t>5/9/11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45CB3-F76A-4EFD-AA38-411308917BF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9164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6" Type="http://schemas.openxmlformats.org/officeDocument/2006/relationships/image" Target="../media/image16.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brookings.edu/press/Books/2009/creatinganopportunitysociety.aspx%23say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4" Type="http://schemas.openxmlformats.org/officeDocument/2006/relationships/hyperlink" Target="#cps_empsit_a04.f.2"/><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cps_empsit_a04.f.1"/></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hyperlink" Target="#cps_empsit_a04.f.2"/><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43400" y="1684408"/>
            <a:ext cx="4343399" cy="500595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50144"/>
          <a:stretch>
            <a:fillRect/>
          </a:stretch>
        </p:blipFill>
        <p:spPr bwMode="auto">
          <a:xfrm>
            <a:off x="169417" y="1066800"/>
            <a:ext cx="4478783" cy="563400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2286000" y="609600"/>
            <a:ext cx="5105400" cy="369332"/>
          </a:xfrm>
          <a:prstGeom prst="rect">
            <a:avLst/>
          </a:prstGeom>
          <a:noFill/>
        </p:spPr>
        <p:txBody>
          <a:bodyPr wrap="square" rtlCol="0">
            <a:spAutoFit/>
          </a:bodyPr>
          <a:lstStyle/>
          <a:p>
            <a:pPr algn="ctr"/>
            <a:r>
              <a:rPr lang="en-US" dirty="0" smtClean="0"/>
              <a:t>Bureau of Labor Statistics – Unemployment by Area</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8028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2075" y="304800"/>
            <a:ext cx="8899525" cy="644893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7822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8200" y="1057798"/>
            <a:ext cx="7352010" cy="541920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609600" y="226367"/>
            <a:ext cx="8077200" cy="400110"/>
          </a:xfrm>
          <a:prstGeom prst="rect">
            <a:avLst/>
          </a:prstGeom>
          <a:noFill/>
        </p:spPr>
        <p:txBody>
          <a:bodyPr wrap="square" rtlCol="0">
            <a:spAutoFit/>
          </a:bodyPr>
          <a:lstStyle/>
          <a:p>
            <a:r>
              <a:rPr lang="en-US" sz="2000" dirty="0" err="1" smtClean="0"/>
              <a:t>Juhn</a:t>
            </a:r>
            <a:r>
              <a:rPr lang="en-US" sz="2000" dirty="0" smtClean="0"/>
              <a:t>, Murphy and Pierce, “Wage Inequality and the Rise in Returns to Skill”</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64930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0" y="1371158"/>
            <a:ext cx="4114800" cy="41267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752975" y="1371158"/>
            <a:ext cx="4241289" cy="41805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extBox 1"/>
          <p:cNvSpPr txBox="1"/>
          <p:nvPr/>
        </p:nvSpPr>
        <p:spPr>
          <a:xfrm>
            <a:off x="2781300" y="457200"/>
            <a:ext cx="3581400" cy="461665"/>
          </a:xfrm>
          <a:prstGeom prst="rect">
            <a:avLst/>
          </a:prstGeom>
          <a:noFill/>
        </p:spPr>
        <p:txBody>
          <a:bodyPr wrap="square" rtlCol="0">
            <a:spAutoFit/>
          </a:bodyPr>
          <a:lstStyle/>
          <a:p>
            <a:r>
              <a:rPr lang="en-US" sz="2400" dirty="0" err="1" smtClean="0"/>
              <a:t>Autor</a:t>
            </a:r>
            <a:r>
              <a:rPr lang="en-US" sz="2400" dirty="0" smtClean="0"/>
              <a:t>, Figures 1 and 2</a:t>
            </a:r>
            <a:endParaRPr lang="en-US" sz="2400" dirty="0"/>
          </a:p>
        </p:txBody>
      </p:sp>
      <p:sp>
        <p:nvSpPr>
          <p:cNvPr id="5" name="TextBox 4"/>
          <p:cNvSpPr txBox="1"/>
          <p:nvPr/>
        </p:nvSpPr>
        <p:spPr>
          <a:xfrm>
            <a:off x="685800" y="5791200"/>
            <a:ext cx="3581400" cy="646331"/>
          </a:xfrm>
          <a:prstGeom prst="rect">
            <a:avLst/>
          </a:prstGeom>
          <a:noFill/>
        </p:spPr>
        <p:txBody>
          <a:bodyPr wrap="square" rtlCol="0">
            <a:spAutoFit/>
          </a:bodyPr>
          <a:lstStyle/>
          <a:p>
            <a:r>
              <a:rPr lang="en-US" dirty="0" smtClean="0"/>
              <a:t>Low-end and High-end occupations grew relative to middle occupations</a:t>
            </a:r>
            <a:endParaRPr lang="en-US" dirty="0"/>
          </a:p>
        </p:txBody>
      </p:sp>
      <p:sp>
        <p:nvSpPr>
          <p:cNvPr id="6" name="TextBox 5"/>
          <p:cNvSpPr txBox="1"/>
          <p:nvPr/>
        </p:nvSpPr>
        <p:spPr>
          <a:xfrm>
            <a:off x="5181600" y="5791200"/>
            <a:ext cx="3581400" cy="646331"/>
          </a:xfrm>
          <a:prstGeom prst="rect">
            <a:avLst/>
          </a:prstGeom>
          <a:noFill/>
        </p:spPr>
        <p:txBody>
          <a:bodyPr wrap="square" rtlCol="0">
            <a:spAutoFit/>
          </a:bodyPr>
          <a:lstStyle/>
          <a:p>
            <a:r>
              <a:rPr lang="en-US" dirty="0" smtClean="0"/>
              <a:t>High-end wages grew relative to middle-end wages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98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3" name="Elbow Connector 2"/>
          <p:cNvCxnSpPr/>
          <p:nvPr/>
        </p:nvCxnSpPr>
        <p:spPr>
          <a:xfrm>
            <a:off x="1828800" y="990600"/>
            <a:ext cx="5181600" cy="4495800"/>
          </a:xfrm>
          <a:prstGeom prst="bentConnector3">
            <a:avLst>
              <a:gd name="adj1" fmla="val 0"/>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438400" y="1143000"/>
            <a:ext cx="403860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19400" y="1143000"/>
            <a:ext cx="365760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2971800"/>
            <a:ext cx="26289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800" y="2971800"/>
            <a:ext cx="38100" cy="25146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95400" y="2819400"/>
            <a:ext cx="381000" cy="369332"/>
          </a:xfrm>
          <a:prstGeom prst="rect">
            <a:avLst/>
          </a:prstGeom>
          <a:noFill/>
        </p:spPr>
        <p:txBody>
          <a:bodyPr wrap="square" rtlCol="0">
            <a:spAutoFit/>
          </a:bodyPr>
          <a:lstStyle/>
          <a:p>
            <a:r>
              <a:rPr lang="en-US" dirty="0" smtClean="0"/>
              <a:t>W</a:t>
            </a:r>
            <a:endParaRPr lang="en-US" dirty="0"/>
          </a:p>
        </p:txBody>
      </p:sp>
      <p:sp>
        <p:nvSpPr>
          <p:cNvPr id="19" name="TextBox 18"/>
          <p:cNvSpPr txBox="1"/>
          <p:nvPr/>
        </p:nvSpPr>
        <p:spPr>
          <a:xfrm>
            <a:off x="5943600" y="5943600"/>
            <a:ext cx="2438400" cy="369332"/>
          </a:xfrm>
          <a:prstGeom prst="rect">
            <a:avLst/>
          </a:prstGeom>
          <a:noFill/>
        </p:spPr>
        <p:txBody>
          <a:bodyPr wrap="square" rtlCol="0">
            <a:spAutoFit/>
          </a:bodyPr>
          <a:lstStyle/>
          <a:p>
            <a:r>
              <a:rPr lang="en-US" dirty="0" smtClean="0"/>
              <a:t>Number workers</a:t>
            </a:r>
            <a:endParaRPr lang="en-US" dirty="0"/>
          </a:p>
        </p:txBody>
      </p:sp>
      <p:sp>
        <p:nvSpPr>
          <p:cNvPr id="20" name="TextBox 19"/>
          <p:cNvSpPr txBox="1"/>
          <p:nvPr/>
        </p:nvSpPr>
        <p:spPr>
          <a:xfrm>
            <a:off x="6667500" y="773668"/>
            <a:ext cx="685800" cy="369332"/>
          </a:xfrm>
          <a:prstGeom prst="rect">
            <a:avLst/>
          </a:prstGeom>
          <a:noFill/>
        </p:spPr>
        <p:txBody>
          <a:bodyPr wrap="square" rtlCol="0">
            <a:spAutoFit/>
          </a:bodyPr>
          <a:lstStyle/>
          <a:p>
            <a:r>
              <a:rPr lang="en-US" dirty="0" smtClean="0"/>
              <a:t>LS</a:t>
            </a:r>
            <a:endParaRPr lang="en-US" dirty="0"/>
          </a:p>
        </p:txBody>
      </p:sp>
      <p:sp>
        <p:nvSpPr>
          <p:cNvPr id="22" name="TextBox 21"/>
          <p:cNvSpPr txBox="1"/>
          <p:nvPr/>
        </p:nvSpPr>
        <p:spPr>
          <a:xfrm>
            <a:off x="6667500" y="4800600"/>
            <a:ext cx="685800" cy="369332"/>
          </a:xfrm>
          <a:prstGeom prst="rect">
            <a:avLst/>
          </a:prstGeom>
          <a:noFill/>
        </p:spPr>
        <p:txBody>
          <a:bodyPr wrap="square" rtlCol="0">
            <a:spAutoFit/>
          </a:bodyPr>
          <a:lstStyle/>
          <a:p>
            <a:r>
              <a:rPr lang="en-US" dirty="0" smtClean="0"/>
              <a:t>LD</a:t>
            </a:r>
            <a:endParaRPr lang="en-US" dirty="0"/>
          </a:p>
        </p:txBody>
      </p:sp>
      <p:cxnSp>
        <p:nvCxnSpPr>
          <p:cNvPr id="11" name="Straight Connector 10"/>
          <p:cNvCxnSpPr/>
          <p:nvPr/>
        </p:nvCxnSpPr>
        <p:spPr>
          <a:xfrm rot="10800000">
            <a:off x="1828800" y="2286000"/>
            <a:ext cx="3429000" cy="1588"/>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0600" y="2133600"/>
            <a:ext cx="838200" cy="369332"/>
          </a:xfrm>
          <a:prstGeom prst="rect">
            <a:avLst/>
          </a:prstGeom>
          <a:noFill/>
        </p:spPr>
        <p:txBody>
          <a:bodyPr wrap="square" rtlCol="0">
            <a:spAutoFit/>
          </a:bodyPr>
          <a:lstStyle/>
          <a:p>
            <a:r>
              <a:rPr lang="en-US" dirty="0" smtClean="0"/>
              <a:t>Min </a:t>
            </a:r>
            <a:r>
              <a:rPr lang="en-US" dirty="0" smtClean="0"/>
              <a:t>W</a:t>
            </a:r>
            <a:endParaRPr lang="en-US" dirty="0"/>
          </a:p>
        </p:txBody>
      </p:sp>
      <p:cxnSp>
        <p:nvCxnSpPr>
          <p:cNvPr id="16" name="Straight Connector 15"/>
          <p:cNvCxnSpPr/>
          <p:nvPr/>
        </p:nvCxnSpPr>
        <p:spPr>
          <a:xfrm rot="5400000">
            <a:off x="3658394" y="3885406"/>
            <a:ext cx="3200400" cy="1588"/>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286794" y="3885406"/>
            <a:ext cx="3200400" cy="1588"/>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80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1066801"/>
            <a:ext cx="7772400" cy="461665"/>
          </a:xfrm>
          <a:prstGeom prst="rect">
            <a:avLst/>
          </a:prstGeom>
          <a:noFill/>
        </p:spPr>
        <p:txBody>
          <a:bodyPr wrap="square" rtlCol="0">
            <a:spAutoFit/>
          </a:bodyPr>
          <a:lstStyle/>
          <a:p>
            <a:r>
              <a:rPr lang="en-US" sz="2400" dirty="0" smtClean="0"/>
              <a:t>Supply Side – Changes in Labor Force Size and Composition</a:t>
            </a:r>
            <a:endParaRPr lang="en-US" sz="2400" dirty="0"/>
          </a:p>
        </p:txBody>
      </p:sp>
      <p:sp>
        <p:nvSpPr>
          <p:cNvPr id="3" name="TextBox 2"/>
          <p:cNvSpPr txBox="1"/>
          <p:nvPr/>
        </p:nvSpPr>
        <p:spPr>
          <a:xfrm>
            <a:off x="583019" y="1981200"/>
            <a:ext cx="8224283" cy="2262158"/>
          </a:xfrm>
          <a:prstGeom prst="rect">
            <a:avLst/>
          </a:prstGeom>
          <a:noFill/>
        </p:spPr>
        <p:txBody>
          <a:bodyPr wrap="square" rtlCol="0">
            <a:spAutoFit/>
          </a:bodyPr>
          <a:lstStyle/>
          <a:p>
            <a:pPr>
              <a:spcAft>
                <a:spcPts val="1800"/>
              </a:spcAft>
              <a:buFont typeface="Arial"/>
              <a:buChar char="•"/>
            </a:pPr>
            <a:r>
              <a:rPr lang="en-US" sz="2400" dirty="0" smtClean="0"/>
              <a:t>  Increasing educational attainment  </a:t>
            </a:r>
          </a:p>
          <a:p>
            <a:pPr>
              <a:spcAft>
                <a:spcPts val="1800"/>
              </a:spcAft>
              <a:buFont typeface="Arial"/>
              <a:buChar char="•"/>
            </a:pPr>
            <a:r>
              <a:rPr lang="en-US" sz="2400" dirty="0" smtClean="0"/>
              <a:t>  Participation among women</a:t>
            </a:r>
          </a:p>
          <a:p>
            <a:pPr>
              <a:spcAft>
                <a:spcPts val="1800"/>
              </a:spcAft>
              <a:buFont typeface="Arial"/>
              <a:buChar char="•"/>
            </a:pPr>
            <a:r>
              <a:rPr lang="en-US" sz="2400" dirty="0" smtClean="0"/>
              <a:t>  Declining participation among male minorities</a:t>
            </a:r>
          </a:p>
          <a:p>
            <a:pPr>
              <a:spcAft>
                <a:spcPts val="1800"/>
              </a:spcAft>
              <a:buFont typeface="Arial"/>
              <a:buChar char="•"/>
            </a:pPr>
            <a:r>
              <a:rPr lang="en-US" sz="2400" dirty="0" smtClean="0"/>
              <a:t>  Growth in immigrant population</a:t>
            </a:r>
          </a:p>
        </p:txBody>
      </p:sp>
      <p:sp>
        <p:nvSpPr>
          <p:cNvPr id="4" name="TextBox 3"/>
          <p:cNvSpPr txBox="1"/>
          <p:nvPr/>
        </p:nvSpPr>
        <p:spPr>
          <a:xfrm>
            <a:off x="1192619" y="4743272"/>
            <a:ext cx="5512981" cy="1200328"/>
          </a:xfrm>
          <a:prstGeom prst="rect">
            <a:avLst/>
          </a:prstGeom>
          <a:noFill/>
        </p:spPr>
        <p:txBody>
          <a:bodyPr wrap="square" rtlCol="0">
            <a:spAutoFit/>
          </a:bodyPr>
          <a:lstStyle/>
          <a:p>
            <a:r>
              <a:rPr lang="en-US" sz="2400" dirty="0" smtClean="0"/>
              <a:t>If changes are spread evenly across occupation or wage distribution, these supply effects could not drive polarization.  </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1545" y="914400"/>
            <a:ext cx="8719323" cy="5029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1066800" y="457200"/>
            <a:ext cx="7620000" cy="400110"/>
          </a:xfrm>
          <a:prstGeom prst="rect">
            <a:avLst/>
          </a:prstGeom>
          <a:noFill/>
        </p:spPr>
        <p:txBody>
          <a:bodyPr wrap="square" rtlCol="0">
            <a:spAutoFit/>
          </a:bodyPr>
          <a:lstStyle/>
          <a:p>
            <a:r>
              <a:rPr lang="en-US" sz="2000" dirty="0" smtClean="0"/>
              <a:t>Long-term Trends in Labor Market Participation for Men and Women </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7330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2096453"/>
            <a:ext cx="4400550" cy="26955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85800" y="1703071"/>
            <a:ext cx="3543300" cy="3905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00550" y="2057400"/>
            <a:ext cx="4391025" cy="26574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943475" y="1695450"/>
            <a:ext cx="3667125" cy="3619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 name="TextBox 5"/>
          <p:cNvSpPr txBox="1"/>
          <p:nvPr/>
        </p:nvSpPr>
        <p:spPr>
          <a:xfrm>
            <a:off x="1066800" y="762000"/>
            <a:ext cx="7467600" cy="400110"/>
          </a:xfrm>
          <a:prstGeom prst="rect">
            <a:avLst/>
          </a:prstGeom>
          <a:noFill/>
        </p:spPr>
        <p:txBody>
          <a:bodyPr wrap="square" rtlCol="0">
            <a:spAutoFit/>
          </a:bodyPr>
          <a:lstStyle/>
          <a:p>
            <a:r>
              <a:rPr lang="en-US" sz="2000" dirty="0" smtClean="0"/>
              <a:t>Long-term Trends in the Distribution of Earnings for Men and Women </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21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71318" y="1219200"/>
            <a:ext cx="8667881" cy="435335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 y="914400"/>
            <a:ext cx="5086350" cy="2095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1066800" y="304800"/>
            <a:ext cx="7467600" cy="400110"/>
          </a:xfrm>
          <a:prstGeom prst="rect">
            <a:avLst/>
          </a:prstGeom>
          <a:noFill/>
        </p:spPr>
        <p:txBody>
          <a:bodyPr wrap="square" rtlCol="0">
            <a:spAutoFit/>
          </a:bodyPr>
          <a:lstStyle/>
          <a:p>
            <a:r>
              <a:rPr lang="en-US" sz="2000" dirty="0" smtClean="0"/>
              <a:t>Changes in Labor Force Participation </a:t>
            </a:r>
            <a:r>
              <a:rPr lang="en-US" sz="2000" dirty="0" smtClean="0"/>
              <a:t>among Men</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2509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4956" y="609600"/>
            <a:ext cx="8699044" cy="594391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1905000" y="228600"/>
            <a:ext cx="6400800" cy="369332"/>
          </a:xfrm>
          <a:prstGeom prst="rect">
            <a:avLst/>
          </a:prstGeom>
          <a:noFill/>
        </p:spPr>
        <p:txBody>
          <a:bodyPr wrap="square" rtlCol="0">
            <a:spAutoFit/>
          </a:bodyPr>
          <a:lstStyle/>
          <a:p>
            <a:r>
              <a:rPr lang="en-US" dirty="0" smtClean="0"/>
              <a:t>Long-term Trends in Immigration:  Educational Composition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2134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3" name="Elbow Connector 2"/>
          <p:cNvCxnSpPr/>
          <p:nvPr/>
        </p:nvCxnSpPr>
        <p:spPr>
          <a:xfrm>
            <a:off x="1828800" y="990600"/>
            <a:ext cx="5181600" cy="4495800"/>
          </a:xfrm>
          <a:prstGeom prst="bentConnector3">
            <a:avLst>
              <a:gd name="adj1" fmla="val 0"/>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438400" y="1143000"/>
            <a:ext cx="403860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19400" y="1143000"/>
            <a:ext cx="365760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2971800"/>
            <a:ext cx="26289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800" y="2971800"/>
            <a:ext cx="38100" cy="25146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95400" y="2819400"/>
            <a:ext cx="381000" cy="369332"/>
          </a:xfrm>
          <a:prstGeom prst="rect">
            <a:avLst/>
          </a:prstGeom>
          <a:noFill/>
        </p:spPr>
        <p:txBody>
          <a:bodyPr wrap="square" rtlCol="0">
            <a:spAutoFit/>
          </a:bodyPr>
          <a:lstStyle/>
          <a:p>
            <a:r>
              <a:rPr lang="en-US" dirty="0" smtClean="0"/>
              <a:t>W</a:t>
            </a:r>
            <a:endParaRPr lang="en-US" dirty="0"/>
          </a:p>
        </p:txBody>
      </p:sp>
      <p:sp>
        <p:nvSpPr>
          <p:cNvPr id="19" name="TextBox 18"/>
          <p:cNvSpPr txBox="1"/>
          <p:nvPr/>
        </p:nvSpPr>
        <p:spPr>
          <a:xfrm>
            <a:off x="5943600" y="5943600"/>
            <a:ext cx="2438400" cy="369332"/>
          </a:xfrm>
          <a:prstGeom prst="rect">
            <a:avLst/>
          </a:prstGeom>
          <a:noFill/>
        </p:spPr>
        <p:txBody>
          <a:bodyPr wrap="square" rtlCol="0">
            <a:spAutoFit/>
          </a:bodyPr>
          <a:lstStyle/>
          <a:p>
            <a:r>
              <a:rPr lang="en-US" dirty="0" smtClean="0"/>
              <a:t>Number workers</a:t>
            </a:r>
            <a:endParaRPr lang="en-US" dirty="0"/>
          </a:p>
        </p:txBody>
      </p:sp>
      <p:sp>
        <p:nvSpPr>
          <p:cNvPr id="20" name="TextBox 19"/>
          <p:cNvSpPr txBox="1"/>
          <p:nvPr/>
        </p:nvSpPr>
        <p:spPr>
          <a:xfrm>
            <a:off x="6667500" y="773668"/>
            <a:ext cx="685800" cy="369332"/>
          </a:xfrm>
          <a:prstGeom prst="rect">
            <a:avLst/>
          </a:prstGeom>
          <a:noFill/>
        </p:spPr>
        <p:txBody>
          <a:bodyPr wrap="square" rtlCol="0">
            <a:spAutoFit/>
          </a:bodyPr>
          <a:lstStyle/>
          <a:p>
            <a:r>
              <a:rPr lang="en-US" dirty="0" smtClean="0"/>
              <a:t>LS</a:t>
            </a:r>
            <a:endParaRPr lang="en-US" dirty="0"/>
          </a:p>
        </p:txBody>
      </p:sp>
      <p:sp>
        <p:nvSpPr>
          <p:cNvPr id="22" name="TextBox 21"/>
          <p:cNvSpPr txBox="1"/>
          <p:nvPr/>
        </p:nvSpPr>
        <p:spPr>
          <a:xfrm>
            <a:off x="6667500" y="4800600"/>
            <a:ext cx="685800" cy="369332"/>
          </a:xfrm>
          <a:prstGeom prst="rect">
            <a:avLst/>
          </a:prstGeom>
          <a:noFill/>
        </p:spPr>
        <p:txBody>
          <a:bodyPr wrap="square" rtlCol="0">
            <a:spAutoFit/>
          </a:bodyPr>
          <a:lstStyle/>
          <a:p>
            <a:r>
              <a:rPr lang="en-US" dirty="0" smtClean="0"/>
              <a:t>LD</a:t>
            </a:r>
            <a:endParaRPr lang="en-US" dirty="0"/>
          </a:p>
        </p:txBody>
      </p:sp>
      <p:cxnSp>
        <p:nvCxnSpPr>
          <p:cNvPr id="11" name="Straight Connector 10"/>
          <p:cNvCxnSpPr/>
          <p:nvPr/>
        </p:nvCxnSpPr>
        <p:spPr>
          <a:xfrm rot="10800000">
            <a:off x="1752600" y="3352800"/>
            <a:ext cx="3124200" cy="1588"/>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95400" y="3200400"/>
            <a:ext cx="838200" cy="369332"/>
          </a:xfrm>
          <a:prstGeom prst="rect">
            <a:avLst/>
          </a:prstGeom>
          <a:noFill/>
          <a:ln>
            <a:noFill/>
          </a:ln>
        </p:spPr>
        <p:txBody>
          <a:bodyPr wrap="square" rtlCol="0">
            <a:spAutoFit/>
          </a:bodyPr>
          <a:lstStyle/>
          <a:p>
            <a:r>
              <a:rPr lang="en-US" dirty="0" smtClean="0">
                <a:solidFill>
                  <a:srgbClr val="FF0000"/>
                </a:solidFill>
              </a:rPr>
              <a:t>W*</a:t>
            </a:r>
            <a:endParaRPr lang="en-US" dirty="0">
              <a:solidFill>
                <a:srgbClr val="FF0000"/>
              </a:solidFill>
            </a:endParaRPr>
          </a:p>
        </p:txBody>
      </p:sp>
      <p:cxnSp>
        <p:nvCxnSpPr>
          <p:cNvPr id="16" name="Straight Connector 15"/>
          <p:cNvCxnSpPr/>
          <p:nvPr/>
        </p:nvCxnSpPr>
        <p:spPr>
          <a:xfrm rot="5400000">
            <a:off x="3886200" y="4419600"/>
            <a:ext cx="2133600" cy="1588"/>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24200" y="1371600"/>
            <a:ext cx="4038600" cy="3657600"/>
          </a:xfrm>
          <a:prstGeom prst="line">
            <a:avLst/>
          </a:prstGeom>
          <a:ln w="9525" cap="flat" cmpd="sng" algn="ctr">
            <a:solidFill>
              <a:schemeClr val="accent1">
                <a:shade val="95000"/>
                <a:satMod val="105000"/>
              </a:schemeClr>
            </a:solidFill>
            <a:prstDash val="lgDash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8600" y="5867400"/>
            <a:ext cx="4191000" cy="830997"/>
          </a:xfrm>
          <a:prstGeom prst="rect">
            <a:avLst/>
          </a:prstGeom>
          <a:noFill/>
        </p:spPr>
        <p:txBody>
          <a:bodyPr wrap="square" rtlCol="0">
            <a:spAutoFit/>
          </a:bodyPr>
          <a:lstStyle/>
          <a:p>
            <a:r>
              <a:rPr lang="en-US" sz="2400" dirty="0" smtClean="0"/>
              <a:t>Wages </a:t>
            </a:r>
            <a:r>
              <a:rPr lang="en-US" sz="2400" dirty="0" smtClean="0"/>
              <a:t>and employment go in opposite direction</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80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0188" y="561975"/>
            <a:ext cx="8682037" cy="573246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5919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66800" y="1066801"/>
            <a:ext cx="7620000" cy="461665"/>
          </a:xfrm>
          <a:prstGeom prst="rect">
            <a:avLst/>
          </a:prstGeom>
          <a:noFill/>
        </p:spPr>
        <p:txBody>
          <a:bodyPr wrap="square" rtlCol="0">
            <a:spAutoFit/>
          </a:bodyPr>
          <a:lstStyle/>
          <a:p>
            <a:r>
              <a:rPr lang="en-US" sz="2400" dirty="0" smtClean="0"/>
              <a:t>Demand Side Hypotheses for Labor Market Polarization </a:t>
            </a:r>
            <a:endParaRPr lang="en-US" sz="2400" dirty="0"/>
          </a:p>
        </p:txBody>
      </p:sp>
      <p:sp>
        <p:nvSpPr>
          <p:cNvPr id="3" name="TextBox 2"/>
          <p:cNvSpPr txBox="1"/>
          <p:nvPr/>
        </p:nvSpPr>
        <p:spPr>
          <a:xfrm>
            <a:off x="1066800" y="2462242"/>
            <a:ext cx="6934200" cy="2262158"/>
          </a:xfrm>
          <a:prstGeom prst="rect">
            <a:avLst/>
          </a:prstGeom>
          <a:noFill/>
        </p:spPr>
        <p:txBody>
          <a:bodyPr wrap="square" rtlCol="0">
            <a:spAutoFit/>
          </a:bodyPr>
          <a:lstStyle/>
          <a:p>
            <a:pPr>
              <a:spcAft>
                <a:spcPts val="1800"/>
              </a:spcAft>
              <a:buFont typeface="Arial"/>
              <a:buChar char="•"/>
            </a:pPr>
            <a:r>
              <a:rPr lang="en-US" sz="2400" dirty="0" smtClean="0"/>
              <a:t>  Technological change  </a:t>
            </a:r>
          </a:p>
          <a:p>
            <a:pPr>
              <a:spcAft>
                <a:spcPts val="1800"/>
              </a:spcAft>
              <a:buFont typeface="Arial"/>
              <a:buChar char="•"/>
            </a:pPr>
            <a:r>
              <a:rPr lang="en-US" sz="2400" dirty="0" smtClean="0"/>
              <a:t>  </a:t>
            </a:r>
            <a:r>
              <a:rPr lang="en-US" sz="2400" dirty="0" err="1" smtClean="0"/>
              <a:t>Offshoring</a:t>
            </a:r>
            <a:r>
              <a:rPr lang="en-US" sz="2400" dirty="0" smtClean="0"/>
              <a:t>/Change in industrial structure</a:t>
            </a:r>
          </a:p>
          <a:p>
            <a:pPr>
              <a:spcAft>
                <a:spcPts val="1800"/>
              </a:spcAft>
              <a:buFont typeface="Arial"/>
              <a:buChar char="•"/>
            </a:pPr>
            <a:r>
              <a:rPr lang="en-US" sz="2400" dirty="0" smtClean="0"/>
              <a:t>  International trade</a:t>
            </a:r>
          </a:p>
          <a:p>
            <a:pPr lvl="1">
              <a:spcAft>
                <a:spcPts val="1800"/>
              </a:spcAft>
              <a:buFont typeface="Arial"/>
              <a:buChar char="•"/>
            </a:pPr>
            <a:endParaRPr 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62200" y="1127715"/>
            <a:ext cx="4620801" cy="504448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1066800" y="457200"/>
            <a:ext cx="7620000" cy="461665"/>
          </a:xfrm>
          <a:prstGeom prst="rect">
            <a:avLst/>
          </a:prstGeom>
          <a:noFill/>
        </p:spPr>
        <p:txBody>
          <a:bodyPr wrap="square" rtlCol="0">
            <a:spAutoFit/>
          </a:bodyPr>
          <a:lstStyle/>
          <a:p>
            <a:r>
              <a:rPr lang="en-US" sz="2400" dirty="0" smtClean="0"/>
              <a:t>Increasing returns to education</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2814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6200" y="809374"/>
            <a:ext cx="8991600" cy="533053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3208020" y="198120"/>
            <a:ext cx="3581400" cy="461665"/>
          </a:xfrm>
          <a:prstGeom prst="rect">
            <a:avLst/>
          </a:prstGeom>
          <a:noFill/>
        </p:spPr>
        <p:txBody>
          <a:bodyPr wrap="square" rtlCol="0">
            <a:spAutoFit/>
          </a:bodyPr>
          <a:lstStyle/>
          <a:p>
            <a:r>
              <a:rPr lang="en-US" sz="2400" dirty="0" err="1" smtClean="0"/>
              <a:t>Autor</a:t>
            </a:r>
            <a:r>
              <a:rPr lang="en-US" sz="2400" dirty="0" smtClean="0"/>
              <a:t>, Figure 3</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8947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66800" y="1066801"/>
            <a:ext cx="7696200" cy="461665"/>
          </a:xfrm>
          <a:prstGeom prst="rect">
            <a:avLst/>
          </a:prstGeom>
          <a:noFill/>
        </p:spPr>
        <p:txBody>
          <a:bodyPr wrap="square" rtlCol="0">
            <a:spAutoFit/>
          </a:bodyPr>
          <a:lstStyle/>
          <a:p>
            <a:r>
              <a:rPr lang="en-US" sz="2400" dirty="0" smtClean="0"/>
              <a:t>Institutions Hypotheses for Labor Market Polarization </a:t>
            </a:r>
            <a:endParaRPr lang="en-US" sz="2400" dirty="0"/>
          </a:p>
        </p:txBody>
      </p:sp>
      <p:sp>
        <p:nvSpPr>
          <p:cNvPr id="3" name="TextBox 2"/>
          <p:cNvSpPr txBox="1"/>
          <p:nvPr/>
        </p:nvSpPr>
        <p:spPr>
          <a:xfrm>
            <a:off x="1066800" y="2386042"/>
            <a:ext cx="6934200" cy="2262158"/>
          </a:xfrm>
          <a:prstGeom prst="rect">
            <a:avLst/>
          </a:prstGeom>
          <a:noFill/>
        </p:spPr>
        <p:txBody>
          <a:bodyPr wrap="square" rtlCol="0">
            <a:spAutoFit/>
          </a:bodyPr>
          <a:lstStyle/>
          <a:p>
            <a:pPr>
              <a:spcAft>
                <a:spcPts val="1800"/>
              </a:spcAft>
              <a:buFont typeface="Arial"/>
              <a:buChar char="•"/>
            </a:pPr>
            <a:r>
              <a:rPr lang="en-US" sz="2400" dirty="0" smtClean="0"/>
              <a:t>  Minimum Wage  </a:t>
            </a:r>
          </a:p>
          <a:p>
            <a:pPr>
              <a:spcAft>
                <a:spcPts val="1800"/>
              </a:spcAft>
              <a:buFont typeface="Arial"/>
              <a:buChar char="•"/>
            </a:pPr>
            <a:r>
              <a:rPr lang="en-US" sz="2400" dirty="0" smtClean="0"/>
              <a:t>  Unionization</a:t>
            </a:r>
          </a:p>
          <a:p>
            <a:pPr>
              <a:spcAft>
                <a:spcPts val="1800"/>
              </a:spcAft>
            </a:pPr>
            <a:endParaRPr lang="en-US" sz="2400" dirty="0" smtClean="0"/>
          </a:p>
          <a:p>
            <a:pPr lvl="1">
              <a:spcAft>
                <a:spcPts val="1800"/>
              </a:spcAft>
              <a:buFont typeface="Arial"/>
              <a:buChar char="•"/>
            </a:pPr>
            <a:endParaRPr lang="en-US" sz="2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0188" y="277813"/>
            <a:ext cx="8683625" cy="63023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Left Brace 2"/>
          <p:cNvSpPr/>
          <p:nvPr/>
        </p:nvSpPr>
        <p:spPr>
          <a:xfrm rot="16200000">
            <a:off x="2628900" y="4686300"/>
            <a:ext cx="533400" cy="914400"/>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p:cNvSpPr txBox="1"/>
          <p:nvPr/>
        </p:nvSpPr>
        <p:spPr>
          <a:xfrm>
            <a:off x="2133600" y="5410200"/>
            <a:ext cx="14478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Min W falling</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7572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90600" y="1524001"/>
            <a:ext cx="7215671" cy="457199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09800" y="762000"/>
            <a:ext cx="5609492" cy="6858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7205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97" y="609601"/>
            <a:ext cx="8991980" cy="601979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2667000" y="152400"/>
            <a:ext cx="5554980" cy="461665"/>
          </a:xfrm>
          <a:prstGeom prst="rect">
            <a:avLst/>
          </a:prstGeom>
          <a:noFill/>
        </p:spPr>
        <p:txBody>
          <a:bodyPr wrap="square" rtlCol="0">
            <a:spAutoFit/>
          </a:bodyPr>
          <a:lstStyle/>
          <a:p>
            <a:r>
              <a:rPr lang="en-US" sz="2400" dirty="0" smtClean="0"/>
              <a:t>Atkinson, </a:t>
            </a:r>
            <a:r>
              <a:rPr lang="en-US" sz="2400" dirty="0" err="1" smtClean="0"/>
              <a:t>Picketty</a:t>
            </a:r>
            <a:r>
              <a:rPr lang="en-US" sz="2400" dirty="0" smtClean="0"/>
              <a:t> and </a:t>
            </a:r>
            <a:r>
              <a:rPr lang="en-US" sz="2400" dirty="0" err="1" smtClean="0"/>
              <a:t>Saez</a:t>
            </a:r>
            <a:r>
              <a:rPr lang="en-US" sz="2400" dirty="0" smtClean="0"/>
              <a:t> (2011)</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4892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2064" y="457200"/>
            <a:ext cx="8999869" cy="594359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6663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4650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81313" y="1190625"/>
            <a:ext cx="3381375" cy="44767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1957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6538" y="279400"/>
            <a:ext cx="8670925" cy="629761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4740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00150" y="1514475"/>
            <a:ext cx="6742113" cy="38290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55072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90625" y="1509713"/>
            <a:ext cx="6761163" cy="38385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0827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62500" lnSpcReduction="20000"/>
          </a:bodyPr>
          <a:lstStyle/>
          <a:p>
            <a:pPr>
              <a:buNone/>
            </a:pPr>
            <a:r>
              <a:rPr lang="en-US" dirty="0" smtClean="0"/>
              <a:t>Washington Post op-ed</a:t>
            </a:r>
          </a:p>
          <a:p>
            <a:r>
              <a:rPr lang="en-US" dirty="0" smtClean="0">
                <a:effectLst/>
              </a:rPr>
              <a:t>Economic redistribution can meet some basic needs. We provide food stamps to relieve hunger or vouchers to make housing more affordable. But social equality is not achieved through redistributing cash. "Our research," argue </a:t>
            </a:r>
            <a:r>
              <a:rPr lang="en-US" dirty="0" smtClean="0">
                <a:effectLst/>
                <a:hlinkClick r:id="rId2"/>
              </a:rPr>
              <a:t>Isabel </a:t>
            </a:r>
            <a:r>
              <a:rPr lang="en-US" dirty="0" err="1" smtClean="0">
                <a:effectLst/>
                <a:hlinkClick r:id="rId2"/>
              </a:rPr>
              <a:t>Sawhill</a:t>
            </a:r>
            <a:r>
              <a:rPr lang="en-US" dirty="0" smtClean="0">
                <a:effectLst/>
                <a:hlinkClick r:id="rId2"/>
              </a:rPr>
              <a:t> and Ron Haskins of the Brookings Institution</a:t>
            </a:r>
            <a:r>
              <a:rPr lang="en-US" dirty="0" smtClean="0">
                <a:effectLst/>
              </a:rPr>
              <a:t>, "shows that if you want to avoid poverty and join the middle class in the United States, you need to complete high school (at a minimum), work full time and marry before you have children. If you do all three, your chances of being poor fall from 12 percent to 2 percent." </a:t>
            </a:r>
          </a:p>
          <a:p>
            <a:r>
              <a:rPr lang="en-US" dirty="0" smtClean="0">
                <a:effectLst/>
              </a:rPr>
              <a:t>So the main reasons for inequality are failing schools, depressed and dysfunctional communities and fragmented families. For the most part, inequality does not result from a lack of consumption by the poor but from a lack of social capital and opportunity. Addressing these challenges is more complex than fiddling with the top tax rate. </a:t>
            </a:r>
          </a:p>
          <a:p>
            <a:r>
              <a:rPr lang="en-US" dirty="0" smtClean="0">
                <a:effectLst/>
              </a:rPr>
              <a:t>Economic inequality can be justified as the reward for greater effort - so long as there is also social mobility. In the absence of mobility, capitalism becomes a caste system. </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161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a:buNone/>
            </a:pPr>
            <a:r>
              <a:rPr lang="en-US" dirty="0" smtClean="0"/>
              <a:t>Robert Reich, Secretary of Labor under Clinton:</a:t>
            </a:r>
          </a:p>
          <a:p>
            <a:pPr>
              <a:buNone/>
            </a:pPr>
            <a:endParaRPr lang="en-US" dirty="0" smtClean="0"/>
          </a:p>
          <a:p>
            <a:pPr marL="0" indent="0">
              <a:buNone/>
            </a:pPr>
            <a:r>
              <a:rPr lang="en-US" dirty="0"/>
              <a:t>Between 2002 and 2007, the bottom 99 percent of incomes grew 1.3 percent a year in real terms, while the incomes of the top 1 percent grew 10 percent a year. During these years, the top 1 percent accounted for two-thirds of all income growth.</a:t>
            </a:r>
            <a:endParaRPr lang="en-US" dirty="0" smtClean="0"/>
          </a:p>
          <a:p>
            <a:pPr marL="0" indent="0">
              <a:buNone/>
            </a:pPr>
            <a:endParaRPr lang="en-US" dirty="0" smtClean="0"/>
          </a:p>
          <a:p>
            <a:pPr marL="0" indent="0">
              <a:buNone/>
            </a:pPr>
            <a:r>
              <a:rPr lang="en-US" dirty="0" smtClean="0"/>
              <a:t>Over </a:t>
            </a:r>
            <a:r>
              <a:rPr lang="en-US" dirty="0"/>
              <a:t>the past three decades, the top 1 percent's share of national income has more than doubled</a:t>
            </a:r>
            <a:r>
              <a:rPr lang="en-US" dirty="0" smtClean="0"/>
              <a:t>. So </a:t>
            </a:r>
            <a:r>
              <a:rPr lang="en-US" dirty="0"/>
              <a:t>there's no reason the top 1 percent should continue to get the Bush tax cut. The top 1 percent spends a much smaller proportion of their income than everyone else. That means there's very little economic stimulus at these lofty heights</a:t>
            </a:r>
            <a:r>
              <a:rPr lang="en-US" dirty="0" smtClean="0"/>
              <a:t>.</a:t>
            </a:r>
          </a:p>
          <a:p>
            <a:pPr marL="0" indent="0">
              <a:buNone/>
            </a:pPr>
            <a:r>
              <a:rPr lang="en-US" dirty="0" smtClean="0"/>
              <a:t>…</a:t>
            </a:r>
          </a:p>
          <a:p>
            <a:pPr marL="0" indent="0">
              <a:buNone/>
            </a:pPr>
            <a:r>
              <a:rPr lang="en-US" dirty="0" smtClean="0"/>
              <a:t>Inequality </a:t>
            </a:r>
            <a:r>
              <a:rPr lang="en-US" dirty="0"/>
              <a:t>continues to widen in America. But an especially wide chasm has opened between the upper-middle class - including lawyers, doctors and small-business owners - who earn up to $500,000 a year, and the truly privileged who now occupy top perches in executive suites and on Wall Street, and who pull in millions if not billions.</a:t>
            </a:r>
            <a:endParaRPr lang="en-US" dirty="0" smtClean="0"/>
          </a:p>
          <a:p>
            <a:pPr marL="0" indent="0">
              <a:buNone/>
            </a:pPr>
            <a:endParaRPr lang="en-US" dirty="0" smtClean="0"/>
          </a:p>
          <a:p>
            <a:pPr marL="0" indent="0">
              <a:buNone/>
            </a:pPr>
            <a:r>
              <a:rPr lang="en-US" dirty="0" smtClean="0"/>
              <a:t>The </a:t>
            </a:r>
            <a:r>
              <a:rPr lang="en-US" dirty="0"/>
              <a:t>political power of this top 1 percent is evident in everything from hedge-fund and private-equity-fund managers, who can treat their incomes as capital gains (subject to a 15 percent tax), to multimillion-dollar home-interest deductions on executive mansions</a:t>
            </a:r>
            <a:r>
              <a:rPr lang="en-US" dirty="0" smtClean="0"/>
              <a:t>.</a:t>
            </a:r>
          </a:p>
          <a:p>
            <a:pPr marL="0" indent="0">
              <a:buNone/>
            </a:pPr>
            <a:endParaRPr lang="en-US" dirty="0"/>
          </a:p>
          <a:p>
            <a:pPr marL="0" indent="0">
              <a:buNone/>
            </a:pPr>
            <a:r>
              <a:rPr lang="en-US" dirty="0"/>
              <a:t>"We have got to address this inequality, or it will derail the economy</a:t>
            </a:r>
            <a:r>
              <a:rPr lang="en-US" dirty="0" smtClean="0"/>
              <a: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9966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92412555"/>
              </p:ext>
            </p:extLst>
          </p:nvPr>
        </p:nvGraphicFramePr>
        <p:xfrm>
          <a:off x="685800" y="381000"/>
          <a:ext cx="7620000" cy="9553375"/>
        </p:xfrm>
        <a:graphic>
          <a:graphicData uri="http://schemas.openxmlformats.org/drawingml/2006/table">
            <a:tbl>
              <a:tblPr/>
              <a:tblGrid>
                <a:gridCol w="762000"/>
                <a:gridCol w="762000"/>
                <a:gridCol w="762000"/>
                <a:gridCol w="762000"/>
                <a:gridCol w="762000"/>
                <a:gridCol w="762000"/>
                <a:gridCol w="762000"/>
                <a:gridCol w="762000"/>
                <a:gridCol w="762000"/>
                <a:gridCol w="762000"/>
              </a:tblGrid>
              <a:tr h="164852">
                <a:tc rowSpan="2">
                  <a:txBody>
                    <a:bodyPr/>
                    <a:lstStyle/>
                    <a:p>
                      <a:pPr marL="0" marR="0"/>
                      <a:r>
                        <a:rPr lang="en-US" sz="1000" dirty="0">
                          <a:effectLst/>
                          <a:latin typeface="tahoma"/>
                        </a:rPr>
                        <a:t>Educational attainment</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gridSpan="3">
                  <a:txBody>
                    <a:bodyPr/>
                    <a:lstStyle/>
                    <a:p>
                      <a:pPr marL="0" marR="0"/>
                      <a:r>
                        <a:rPr lang="en-US" sz="1000">
                          <a:effectLst/>
                          <a:latin typeface="tahoma"/>
                        </a:rPr>
                        <a:t>Not seasonally adjusted</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endParaRPr lang="en-US"/>
                    </a:p>
                  </a:txBody>
                  <a:tcPr/>
                </a:tc>
                <a:tc hMerge="1">
                  <a:txBody>
                    <a:bodyPr/>
                    <a:lstStyle/>
                    <a:p>
                      <a:endParaRPr lang="en-US"/>
                    </a:p>
                  </a:txBody>
                  <a:tcPr/>
                </a:tc>
                <a:tc gridSpan="6">
                  <a:txBody>
                    <a:bodyPr/>
                    <a:lstStyle/>
                    <a:p>
                      <a:pPr marL="0" marR="0"/>
                      <a:r>
                        <a:rPr lang="en-US" sz="1000">
                          <a:effectLst/>
                          <a:latin typeface="tahoma"/>
                        </a:rPr>
                        <a:t>Seasonally adjusted</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439">
                <a:tc vMerge="1">
                  <a:txBody>
                    <a:bodyPr/>
                    <a:lstStyle/>
                    <a:p>
                      <a:endParaRPr lang="en-US"/>
                    </a:p>
                  </a:txBody>
                  <a:tcPr/>
                </a:tc>
                <a:tc>
                  <a:txBody>
                    <a:bodyPr/>
                    <a:lstStyle/>
                    <a:p>
                      <a:pPr marL="0" marR="0"/>
                      <a:r>
                        <a:rPr lang="en-US" sz="1000">
                          <a:effectLst/>
                          <a:latin typeface="tahoma"/>
                        </a:rPr>
                        <a:t>Apr.</a:t>
                      </a:r>
                      <a:br>
                        <a:rPr lang="en-US" sz="1000">
                          <a:effectLst/>
                          <a:latin typeface="tahoma"/>
                        </a:rPr>
                      </a:br>
                      <a:r>
                        <a:rPr lang="en-US" sz="1000">
                          <a:effectLst/>
                          <a:latin typeface="tahoma"/>
                        </a:rPr>
                        <a:t>2010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Mar.</a:t>
                      </a:r>
                      <a:br>
                        <a:rPr lang="en-US" sz="1000">
                          <a:effectLst/>
                          <a:latin typeface="tahoma"/>
                        </a:rPr>
                      </a:br>
                      <a:r>
                        <a:rPr lang="en-US" sz="1000">
                          <a:effectLst/>
                          <a:latin typeface="tahoma"/>
                        </a:rPr>
                        <a:t>2011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Apr.</a:t>
                      </a:r>
                      <a:br>
                        <a:rPr lang="en-US" sz="1000">
                          <a:effectLst/>
                          <a:latin typeface="tahoma"/>
                        </a:rPr>
                      </a:br>
                      <a:r>
                        <a:rPr lang="en-US" sz="1000">
                          <a:effectLst/>
                          <a:latin typeface="tahoma"/>
                        </a:rPr>
                        <a:t>2011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Apr.</a:t>
                      </a:r>
                      <a:br>
                        <a:rPr lang="en-US" sz="1000">
                          <a:effectLst/>
                          <a:latin typeface="tahoma"/>
                        </a:rPr>
                      </a:br>
                      <a:r>
                        <a:rPr lang="en-US" sz="1000">
                          <a:effectLst/>
                          <a:latin typeface="tahoma"/>
                        </a:rPr>
                        <a:t>2010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Dec.</a:t>
                      </a:r>
                      <a:br>
                        <a:rPr lang="en-US" sz="1000">
                          <a:effectLst/>
                          <a:latin typeface="tahoma"/>
                        </a:rPr>
                      </a:br>
                      <a:r>
                        <a:rPr lang="en-US" sz="1000">
                          <a:effectLst/>
                          <a:latin typeface="tahoma"/>
                        </a:rPr>
                        <a:t>2010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Jan.</a:t>
                      </a:r>
                      <a:br>
                        <a:rPr lang="en-US" sz="1000">
                          <a:effectLst/>
                          <a:latin typeface="tahoma"/>
                        </a:rPr>
                      </a:br>
                      <a:r>
                        <a:rPr lang="en-US" sz="1000">
                          <a:effectLst/>
                          <a:latin typeface="tahoma"/>
                        </a:rPr>
                        <a:t>2011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Feb.</a:t>
                      </a:r>
                      <a:br>
                        <a:rPr lang="en-US" sz="1000">
                          <a:effectLst/>
                          <a:latin typeface="tahoma"/>
                        </a:rPr>
                      </a:br>
                      <a:r>
                        <a:rPr lang="en-US" sz="1000">
                          <a:effectLst/>
                          <a:latin typeface="tahoma"/>
                        </a:rPr>
                        <a:t>2011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Mar.</a:t>
                      </a:r>
                      <a:br>
                        <a:rPr lang="en-US" sz="1000">
                          <a:effectLst/>
                          <a:latin typeface="tahoma"/>
                        </a:rPr>
                      </a:br>
                      <a:r>
                        <a:rPr lang="en-US" sz="1000">
                          <a:effectLst/>
                          <a:latin typeface="tahoma"/>
                        </a:rPr>
                        <a:t>2011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Apr.</a:t>
                      </a:r>
                      <a:br>
                        <a:rPr lang="en-US" sz="1000">
                          <a:effectLst/>
                          <a:latin typeface="tahoma"/>
                        </a:rPr>
                      </a:br>
                      <a:r>
                        <a:rPr lang="en-US" sz="1000">
                          <a:effectLst/>
                          <a:latin typeface="tahoma"/>
                        </a:rPr>
                        <a:t>2011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232291">
                <a:tc gridSpan="10">
                  <a:txBody>
                    <a:bodyPr/>
                    <a:lstStyle/>
                    <a:p>
                      <a:pPr marL="0" marR="0"/>
                      <a:r>
                        <a:rPr lang="en-US" sz="1000" dirty="0">
                          <a:effectLst/>
                          <a:latin typeface="tahoma"/>
                        </a:rPr>
                        <a:t>Less than a high school diploma</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pPr marL="0" marR="0"/>
                      <a:endParaRPr lang="en-US" sz="1000" dirty="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866">
                <a:tc>
                  <a:txBody>
                    <a:bodyPr/>
                    <a:lstStyle/>
                    <a:p>
                      <a:pPr marL="0" marR="0"/>
                      <a:r>
                        <a:rPr lang="en-US" sz="1000">
                          <a:effectLst/>
                          <a:latin typeface="tahoma"/>
                        </a:rPr>
                        <a:t>Civilian labor force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12,225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11,565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11,703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12,079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11,758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11,383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11,317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11,652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11,567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134880">
                <a:tc>
                  <a:txBody>
                    <a:bodyPr/>
                    <a:lstStyle/>
                    <a:p>
                      <a:pPr marL="0" marR="0"/>
                      <a:r>
                        <a:rPr lang="en-US" sz="1000">
                          <a:effectLst/>
                          <a:latin typeface="tahoma"/>
                        </a:rPr>
                        <a:t>Participation rate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46.8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45.7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46.1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46.2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46.0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45.1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45.5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46.1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45.5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59946">
                <a:tc>
                  <a:txBody>
                    <a:bodyPr/>
                    <a:lstStyle/>
                    <a:p>
                      <a:pPr marL="0" marR="0"/>
                      <a:r>
                        <a:rPr lang="en-US" sz="1000">
                          <a:effectLst/>
                          <a:latin typeface="tahoma"/>
                        </a:rPr>
                        <a:t>Employed</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10,447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9,809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10,000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10,303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9,963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9,770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9,749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10,059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9,876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202319">
                <a:tc>
                  <a:txBody>
                    <a:bodyPr/>
                    <a:lstStyle/>
                    <a:p>
                      <a:pPr marL="0" marR="0"/>
                      <a:r>
                        <a:rPr lang="en-US" sz="1000">
                          <a:effectLst/>
                          <a:latin typeface="tahoma"/>
                        </a:rPr>
                        <a:t>Employment-population ratio</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40.0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38.8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39.4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39.4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39.0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38.7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39.2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39.8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38.9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74932">
                <a:tc>
                  <a:txBody>
                    <a:bodyPr/>
                    <a:lstStyle/>
                    <a:p>
                      <a:pPr marL="0" marR="0"/>
                      <a:r>
                        <a:rPr lang="en-US" sz="1000">
                          <a:effectLst/>
                          <a:latin typeface="tahoma"/>
                        </a:rPr>
                        <a:t>Unemployed</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1,778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1,756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1,703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1,776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1,795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1,613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1,568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1,593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1,691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127386">
                <a:tc>
                  <a:txBody>
                    <a:bodyPr/>
                    <a:lstStyle/>
                    <a:p>
                      <a:pPr marL="0" marR="0"/>
                      <a:r>
                        <a:rPr lang="en-US" sz="1000">
                          <a:effectLst/>
                          <a:latin typeface="tahoma"/>
                        </a:rPr>
                        <a:t>Unemployment rate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14.5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15.2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14.5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14.7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15.3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14.2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13.9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13.7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14.6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28722">
                <a:tc gridSpan="10">
                  <a:txBody>
                    <a:bodyPr/>
                    <a:lstStyle/>
                    <a:p>
                      <a:pPr marL="0" marR="0"/>
                      <a:endParaRPr lang="en-US" sz="100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9758">
                <a:tc gridSpan="10">
                  <a:txBody>
                    <a:bodyPr/>
                    <a:lstStyle/>
                    <a:p>
                      <a:pPr marL="0" marR="0"/>
                      <a:r>
                        <a:rPr lang="en-US" sz="1000" dirty="0">
                          <a:effectLst/>
                          <a:latin typeface="tahoma"/>
                        </a:rPr>
                        <a:t>High school graduates, no college(</a:t>
                      </a:r>
                      <a:r>
                        <a:rPr lang="en-US" sz="1000" dirty="0">
                          <a:effectLst/>
                          <a:latin typeface="tahoma"/>
                          <a:hlinkClick r:id="rId3" action="ppaction://hlinkfile" tooltip="Click to jump to footnotes at bottom of the table"/>
                        </a:rPr>
                        <a:t>1</a:t>
                      </a:r>
                      <a:r>
                        <a:rPr lang="en-US" sz="1000" dirty="0">
                          <a:effectLst/>
                          <a:latin typeface="tahoma"/>
                        </a:rPr>
                        <a:t>)</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pPr marL="0" marR="0"/>
                      <a:endParaRPr lang="en-US" sz="1000" dirty="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866">
                <a:tc>
                  <a:txBody>
                    <a:bodyPr/>
                    <a:lstStyle/>
                    <a:p>
                      <a:pPr marL="0" marR="0"/>
                      <a:r>
                        <a:rPr lang="en-US" sz="1000">
                          <a:effectLst/>
                          <a:latin typeface="tahoma"/>
                        </a:rPr>
                        <a:t>Civilian labor force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38,779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37,541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37,485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38,854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38,203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37,513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37,525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37,171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37,506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134880">
                <a:tc>
                  <a:txBody>
                    <a:bodyPr/>
                    <a:lstStyle/>
                    <a:p>
                      <a:pPr marL="0" marR="0"/>
                      <a:r>
                        <a:rPr lang="en-US" sz="1000">
                          <a:effectLst/>
                          <a:latin typeface="tahoma"/>
                        </a:rPr>
                        <a:t>Participation rate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62.3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60.6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60.4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62.4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60.9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60.3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60.3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60.0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60.4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59946">
                <a:tc>
                  <a:txBody>
                    <a:bodyPr/>
                    <a:lstStyle/>
                    <a:p>
                      <a:pPr marL="0" marR="0"/>
                      <a:r>
                        <a:rPr lang="en-US" sz="1000">
                          <a:effectLst/>
                          <a:latin typeface="tahoma"/>
                        </a:rPr>
                        <a:t>Employed</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34,723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33,604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33,886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34,763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34,465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33,972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33,965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33,654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33,881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202319">
                <a:tc>
                  <a:txBody>
                    <a:bodyPr/>
                    <a:lstStyle/>
                    <a:p>
                      <a:pPr marL="0" marR="0"/>
                      <a:r>
                        <a:rPr lang="en-US" sz="1000">
                          <a:effectLst/>
                          <a:latin typeface="tahoma"/>
                        </a:rPr>
                        <a:t>Employment-population ratio</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55.8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54.3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54.6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55.8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54.9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54.6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54.6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54.4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54.6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74932">
                <a:tc>
                  <a:txBody>
                    <a:bodyPr/>
                    <a:lstStyle/>
                    <a:p>
                      <a:pPr marL="0" marR="0"/>
                      <a:r>
                        <a:rPr lang="en-US" sz="1000">
                          <a:effectLst/>
                          <a:latin typeface="tahoma"/>
                        </a:rPr>
                        <a:t>Unemployed</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4,056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3,937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3,599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4,091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3,738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3,541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3,560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3,517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3,626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127386">
                <a:tc>
                  <a:txBody>
                    <a:bodyPr/>
                    <a:lstStyle/>
                    <a:p>
                      <a:pPr marL="0" marR="0"/>
                      <a:r>
                        <a:rPr lang="en-US" sz="1000">
                          <a:effectLst/>
                          <a:latin typeface="tahoma"/>
                        </a:rPr>
                        <a:t>Unemployment rate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10.5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10.5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9.6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10.5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9.8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9.4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9.5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9.5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9.7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28722">
                <a:tc gridSpan="10">
                  <a:txBody>
                    <a:bodyPr/>
                    <a:lstStyle/>
                    <a:p>
                      <a:pPr marL="0" marR="0"/>
                      <a:endParaRPr lang="en-US" sz="100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9785">
                <a:tc gridSpan="10">
                  <a:txBody>
                    <a:bodyPr/>
                    <a:lstStyle/>
                    <a:p>
                      <a:pPr marL="0" marR="0"/>
                      <a:r>
                        <a:rPr lang="en-US" sz="1000" dirty="0">
                          <a:effectLst/>
                          <a:latin typeface="tahoma"/>
                        </a:rPr>
                        <a:t>Some college or associate degree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pPr marL="0" marR="0"/>
                      <a:endParaRPr lang="en-US" sz="1000" dirty="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866">
                <a:tc>
                  <a:txBody>
                    <a:bodyPr/>
                    <a:lstStyle/>
                    <a:p>
                      <a:pPr marL="0" marR="0"/>
                      <a:r>
                        <a:rPr lang="en-US" sz="1000">
                          <a:effectLst/>
                          <a:latin typeface="tahoma"/>
                        </a:rPr>
                        <a:t>Civilian labor force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36,547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36,519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36,463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36,650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36,809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36,841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36,784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36,653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36,637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134880">
                <a:tc>
                  <a:txBody>
                    <a:bodyPr/>
                    <a:lstStyle/>
                    <a:p>
                      <a:pPr marL="0" marR="0"/>
                      <a:r>
                        <a:rPr lang="en-US" sz="1000">
                          <a:effectLst/>
                          <a:latin typeface="tahoma"/>
                        </a:rPr>
                        <a:t>Participation rate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70.8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69.5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69.3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71.0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70.2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70.2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69.5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69.7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69.7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59946">
                <a:tc>
                  <a:txBody>
                    <a:bodyPr/>
                    <a:lstStyle/>
                    <a:p>
                      <a:pPr marL="0" marR="0"/>
                      <a:r>
                        <a:rPr lang="en-US" sz="1000">
                          <a:effectLst/>
                          <a:latin typeface="tahoma"/>
                        </a:rPr>
                        <a:t>Employed</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33,590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33,708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33,829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33,625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33,821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33,878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33,919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33,938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33,907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202319">
                <a:tc>
                  <a:txBody>
                    <a:bodyPr/>
                    <a:lstStyle/>
                    <a:p>
                      <a:pPr marL="0" marR="0"/>
                      <a:r>
                        <a:rPr lang="en-US" sz="1000">
                          <a:effectLst/>
                          <a:latin typeface="tahoma"/>
                        </a:rPr>
                        <a:t>Employment-population ratio</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65.1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64.1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64.3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65.1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64.5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64.6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64.1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64.6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64.5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74932">
                <a:tc>
                  <a:txBody>
                    <a:bodyPr/>
                    <a:lstStyle/>
                    <a:p>
                      <a:pPr marL="0" marR="0"/>
                      <a:r>
                        <a:rPr lang="en-US" sz="1000">
                          <a:effectLst/>
                          <a:latin typeface="tahoma"/>
                        </a:rPr>
                        <a:t>Unemployed</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2,957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2,811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2,634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3,025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2,988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2,963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2,865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2,715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2,730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127386">
                <a:tc>
                  <a:txBody>
                    <a:bodyPr/>
                    <a:lstStyle/>
                    <a:p>
                      <a:pPr marL="0" marR="0"/>
                      <a:r>
                        <a:rPr lang="en-US" sz="1000">
                          <a:effectLst/>
                          <a:latin typeface="tahoma"/>
                        </a:rPr>
                        <a:t>Unemployment rate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8.1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8.3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8.1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8.0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28722">
                <a:tc gridSpan="10">
                  <a:txBody>
                    <a:bodyPr/>
                    <a:lstStyle/>
                    <a:p>
                      <a:pPr marL="0" marR="0"/>
                      <a:endParaRPr lang="en-US" sz="100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291">
                <a:tc gridSpan="10">
                  <a:txBody>
                    <a:bodyPr/>
                    <a:lstStyle/>
                    <a:p>
                      <a:pPr marL="0" marR="0"/>
                      <a:r>
                        <a:rPr lang="en-US" sz="1000" dirty="0">
                          <a:effectLst/>
                          <a:latin typeface="tahoma"/>
                        </a:rPr>
                        <a:t>Bachelor's degree and higher(</a:t>
                      </a:r>
                      <a:r>
                        <a:rPr lang="en-US" sz="1000" dirty="0">
                          <a:effectLst/>
                          <a:latin typeface="tahoma"/>
                          <a:hlinkClick r:id="rId4" action="ppaction://hlinkfile" tooltip="Click to jump to footnotes at bottom of the table"/>
                        </a:rPr>
                        <a:t>2</a:t>
                      </a:r>
                      <a:r>
                        <a:rPr lang="en-US" sz="1000" dirty="0">
                          <a:effectLst/>
                          <a:latin typeface="tahoma"/>
                        </a:rPr>
                        <a:t>)</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pPr marL="0" marR="0"/>
                      <a:endParaRPr lang="en-US" sz="1000" dirty="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866">
                <a:tc>
                  <a:txBody>
                    <a:bodyPr/>
                    <a:lstStyle/>
                    <a:p>
                      <a:pPr marL="0" marR="0"/>
                      <a:r>
                        <a:rPr lang="en-US" sz="1000">
                          <a:effectLst/>
                          <a:latin typeface="tahoma"/>
                        </a:rPr>
                        <a:t>Civilian labor force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45,794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46,979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46,913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45,839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46,312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46,263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46,591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46,919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46,897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134880">
                <a:tc>
                  <a:txBody>
                    <a:bodyPr/>
                    <a:lstStyle/>
                    <a:p>
                      <a:pPr marL="0" marR="0"/>
                      <a:r>
                        <a:rPr lang="en-US" sz="1000">
                          <a:effectLst/>
                          <a:latin typeface="tahoma"/>
                        </a:rPr>
                        <a:t>Participation rate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77.2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77.0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77.0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77.2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76.9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76.4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76.9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76.9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77.0</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59946">
                <a:tc>
                  <a:txBody>
                    <a:bodyPr/>
                    <a:lstStyle/>
                    <a:p>
                      <a:pPr marL="0" marR="0"/>
                      <a:r>
                        <a:rPr lang="en-US" sz="1000">
                          <a:effectLst/>
                          <a:latin typeface="tahoma"/>
                        </a:rPr>
                        <a:t>Employed</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43,778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44,943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44,976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43,641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44,095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44,322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44,588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44,843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44,789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202319">
                <a:tc>
                  <a:txBody>
                    <a:bodyPr/>
                    <a:lstStyle/>
                    <a:p>
                      <a:pPr marL="0" marR="0"/>
                      <a:r>
                        <a:rPr lang="en-US" sz="1000">
                          <a:effectLst/>
                          <a:latin typeface="tahoma"/>
                        </a:rPr>
                        <a:t>Employment-population ratio</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73.8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73.6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73.8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73.5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73.2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73.2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73.6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73.5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73.5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74932">
                <a:tc>
                  <a:txBody>
                    <a:bodyPr/>
                    <a:lstStyle/>
                    <a:p>
                      <a:pPr marL="0" marR="0"/>
                      <a:r>
                        <a:rPr lang="en-US" sz="1000">
                          <a:effectLst/>
                          <a:latin typeface="tahoma"/>
                        </a:rPr>
                        <a:t>Unemployed</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2,015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2,036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1,937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2,198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2,217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1,941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2,003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2,076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2,109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127386">
                <a:tc>
                  <a:txBody>
                    <a:bodyPr/>
                    <a:lstStyle/>
                    <a:p>
                      <a:pPr marL="0" marR="0"/>
                      <a:r>
                        <a:rPr lang="en-US" sz="1000">
                          <a:effectLst/>
                          <a:latin typeface="tahoma"/>
                        </a:rPr>
                        <a:t>Unemployment rate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000">
                          <a:effectLst/>
                          <a:latin typeface="tahoma"/>
                        </a:rPr>
                        <a:t>4.5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554503">
                <a:tc gridSpan="10">
                  <a:txBody>
                    <a:bodyPr/>
                    <a:lstStyle/>
                    <a:p>
                      <a:pPr marL="0" marR="0"/>
                      <a:r>
                        <a:rPr lang="en-US" sz="1000">
                          <a:effectLst/>
                          <a:latin typeface="tahoma"/>
                        </a:rPr>
                        <a:t>Footnotes</a:t>
                      </a:r>
                      <a:br>
                        <a:rPr lang="en-US" sz="1000">
                          <a:effectLst/>
                          <a:latin typeface="tahoma"/>
                        </a:rPr>
                      </a:br>
                      <a:r>
                        <a:rPr lang="en-US" sz="1000">
                          <a:effectLst/>
                          <a:latin typeface="tahoma"/>
                        </a:rPr>
                        <a:t>(1) Includes persons with a high school diploma or equivalent.</a:t>
                      </a:r>
                      <a:br>
                        <a:rPr lang="en-US" sz="1000">
                          <a:effectLst/>
                          <a:latin typeface="tahoma"/>
                        </a:rPr>
                      </a:br>
                      <a:r>
                        <a:rPr lang="en-US" sz="1000">
                          <a:effectLst/>
                          <a:latin typeface="tahoma"/>
                        </a:rPr>
                        <a:t>(2) Includes persons with bachelor's, master's, professional, and doctoral degrees.</a:t>
                      </a:r>
                      <a:br>
                        <a:rPr lang="en-US" sz="1000">
                          <a:effectLst/>
                          <a:latin typeface="tahoma"/>
                        </a:rPr>
                      </a:br>
                      <a:endParaRPr lang="en-US" sz="100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7198">
                <a:tc gridSpan="10">
                  <a:txBody>
                    <a:bodyPr/>
                    <a:lstStyle/>
                    <a:p>
                      <a:pPr marL="0" marR="0"/>
                      <a:r>
                        <a:rPr lang="en-US" sz="1000" dirty="0">
                          <a:effectLst/>
                          <a:latin typeface="tahoma"/>
                        </a:rPr>
                        <a:t>NOTE: Updated population controls are introduced annually with the release of January data.</a:t>
                      </a:r>
                      <a:br>
                        <a:rPr lang="en-US" sz="1000" dirty="0">
                          <a:effectLst/>
                          <a:latin typeface="tahoma"/>
                        </a:rPr>
                      </a:br>
                      <a:endParaRPr lang="en-US" sz="1000" dirty="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8070896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6538" y="279400"/>
            <a:ext cx="8670925" cy="629761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0249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6484" y="457200"/>
            <a:ext cx="8326515" cy="598347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7167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92412555"/>
              </p:ext>
            </p:extLst>
          </p:nvPr>
        </p:nvGraphicFramePr>
        <p:xfrm>
          <a:off x="609600" y="990600"/>
          <a:ext cx="8077200" cy="5540931"/>
        </p:xfrm>
        <a:graphic>
          <a:graphicData uri="http://schemas.openxmlformats.org/drawingml/2006/table">
            <a:tbl>
              <a:tblPr/>
              <a:tblGrid>
                <a:gridCol w="2023306"/>
                <a:gridCol w="2023306"/>
                <a:gridCol w="900672"/>
                <a:gridCol w="1110615"/>
                <a:gridCol w="1009650"/>
                <a:gridCol w="1009651"/>
              </a:tblGrid>
              <a:tr h="397072">
                <a:tc>
                  <a:txBody>
                    <a:bodyPr/>
                    <a:lstStyle/>
                    <a:p>
                      <a:pPr marL="0" marR="0"/>
                      <a:endParaRPr lang="en-US" sz="1800" dirty="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Educational attainment</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Apr</a:t>
                      </a:r>
                      <a:r>
                        <a:rPr lang="en-US" sz="1800" dirty="0" smtClean="0">
                          <a:effectLst/>
                          <a:latin typeface="tahoma"/>
                        </a:rPr>
                        <a:t>.</a:t>
                      </a:r>
                      <a:r>
                        <a:rPr lang="en-US" sz="1800" baseline="0" dirty="0" smtClean="0">
                          <a:effectLst/>
                          <a:latin typeface="tahoma"/>
                        </a:rPr>
                        <a:t> </a:t>
                      </a:r>
                      <a:r>
                        <a:rPr lang="en-US" sz="1800" dirty="0" smtClean="0">
                          <a:effectLst/>
                          <a:latin typeface="tahoma"/>
                        </a:rPr>
                        <a:t>2010</a:t>
                      </a:r>
                      <a:endParaRPr lang="en-US" sz="1800" dirty="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Feb</a:t>
                      </a:r>
                      <a:r>
                        <a:rPr lang="en-US" sz="1800" dirty="0" smtClean="0">
                          <a:effectLst/>
                          <a:latin typeface="tahoma"/>
                        </a:rPr>
                        <a:t>.</a:t>
                      </a:r>
                      <a:r>
                        <a:rPr lang="en-US" sz="1800" baseline="0" dirty="0" smtClean="0">
                          <a:effectLst/>
                          <a:latin typeface="tahoma"/>
                        </a:rPr>
                        <a:t> </a:t>
                      </a:r>
                      <a:r>
                        <a:rPr lang="en-US" sz="1800" dirty="0" smtClean="0">
                          <a:effectLst/>
                          <a:latin typeface="tahoma"/>
                        </a:rPr>
                        <a:t>2011</a:t>
                      </a:r>
                      <a:endParaRPr lang="en-US" sz="1800" dirty="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Mar</a:t>
                      </a:r>
                      <a:r>
                        <a:rPr lang="en-US" sz="1800" dirty="0" smtClean="0">
                          <a:effectLst/>
                          <a:latin typeface="tahoma"/>
                        </a:rPr>
                        <a:t>.</a:t>
                      </a:r>
                      <a:r>
                        <a:rPr lang="en-US" sz="1800" baseline="0" dirty="0" smtClean="0">
                          <a:effectLst/>
                          <a:latin typeface="tahoma"/>
                        </a:rPr>
                        <a:t> </a:t>
                      </a:r>
                      <a:r>
                        <a:rPr lang="en-US" sz="1800" dirty="0" smtClean="0">
                          <a:effectLst/>
                          <a:latin typeface="tahoma"/>
                        </a:rPr>
                        <a:t>2011</a:t>
                      </a:r>
                      <a:endParaRPr lang="en-US" sz="1800" dirty="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Apr</a:t>
                      </a:r>
                      <a:r>
                        <a:rPr lang="en-US" sz="1800" dirty="0" smtClean="0">
                          <a:effectLst/>
                          <a:latin typeface="tahoma"/>
                        </a:rPr>
                        <a:t>.</a:t>
                      </a:r>
                      <a:r>
                        <a:rPr lang="en-US" sz="1800" baseline="0" dirty="0" smtClean="0">
                          <a:effectLst/>
                          <a:latin typeface="tahoma"/>
                        </a:rPr>
                        <a:t> </a:t>
                      </a:r>
                      <a:r>
                        <a:rPr lang="en-US" sz="1800" dirty="0" smtClean="0">
                          <a:effectLst/>
                          <a:latin typeface="tahoma"/>
                        </a:rPr>
                        <a:t>2011</a:t>
                      </a:r>
                      <a:endParaRPr lang="en-US" sz="1800" dirty="0">
                        <a:effectLst/>
                        <a:latin typeface="tahoma"/>
                      </a:endParaRP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r>
              <a:tr h="6376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ahoma"/>
                        </a:rPr>
                        <a:t>Less than a high school diploma</a:t>
                      </a:r>
                    </a:p>
                    <a:p>
                      <a:pPr marL="0" marR="0"/>
                      <a:endParaRPr lang="en-US" sz="1800" dirty="0">
                        <a:effectLst/>
                        <a:latin typeface="tahoma"/>
                      </a:endParaRPr>
                    </a:p>
                  </a:txBody>
                  <a:tcPr marL="0" marR="0" marT="0" marB="0" anchor="ctr">
                    <a:lnL w="12700" cap="flat" cmpd="sng" algn="ctr">
                      <a:solidFill>
                        <a:scrgbClr r="0" g="0" b="0"/>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Employment-population ratio</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39.4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a:effectLst/>
                          <a:latin typeface="tahoma"/>
                        </a:rPr>
                        <a:t>39.2</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39.8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38.9</a:t>
                      </a:r>
                    </a:p>
                  </a:txBody>
                  <a:tcPr marL="0" marR="0" marT="0" marB="0" anchor="ctr">
                    <a:lnL w="9525" cap="flat" cmpd="sng" algn="ctr">
                      <a:solidFill>
                        <a:srgbClr val="AAAAAA"/>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425113">
                <a:tc>
                  <a:txBody>
                    <a:bodyPr/>
                    <a:lstStyle/>
                    <a:p>
                      <a:pPr marL="0" marR="0"/>
                      <a:endParaRPr lang="en-US" sz="1800" dirty="0">
                        <a:effectLst/>
                        <a:latin typeface="tahoma"/>
                      </a:endParaRPr>
                    </a:p>
                  </a:txBody>
                  <a:tcPr marL="0" marR="0" marT="0" marB="0" anchor="ctr">
                    <a:lnL w="12700" cap="flat" cmpd="sng" algn="ctr">
                      <a:solidFill>
                        <a:scrgbClr r="0" g="0" b="0"/>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Unemployment rate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14.7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13.9</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13.7</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14.6</a:t>
                      </a:r>
                    </a:p>
                  </a:txBody>
                  <a:tcPr marL="0" marR="0" marT="0" marB="0" anchor="ctr">
                    <a:lnL w="9525" cap="flat" cmpd="sng" algn="ctr">
                      <a:solidFill>
                        <a:srgbClr val="AAAAAA"/>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r>
              <a:tr h="6376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ahoma"/>
                        </a:rPr>
                        <a:t>High school graduates</a:t>
                      </a:r>
                    </a:p>
                    <a:p>
                      <a:pPr marL="0" marR="0"/>
                      <a:endParaRPr lang="en-US" sz="1800" dirty="0">
                        <a:effectLst/>
                        <a:latin typeface="tahoma"/>
                      </a:endParaRPr>
                    </a:p>
                  </a:txBody>
                  <a:tcPr marL="0" marR="0" marT="0" marB="0" anchor="ctr">
                    <a:lnL w="12700" cap="flat" cmpd="sng" algn="ctr">
                      <a:solidFill>
                        <a:scrgbClr r="0" g="0" b="0"/>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Employment-population ratio</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55.8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a:effectLst/>
                          <a:latin typeface="tahoma"/>
                        </a:rPr>
                        <a:t>54.6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54.4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a:effectLst/>
                          <a:latin typeface="tahoma"/>
                        </a:rPr>
                        <a:t>54.6</a:t>
                      </a:r>
                    </a:p>
                  </a:txBody>
                  <a:tcPr marL="0" marR="0" marT="0" marB="0" anchor="ctr">
                    <a:lnL w="9525" cap="flat" cmpd="sng" algn="ctr">
                      <a:solidFill>
                        <a:srgbClr val="AAAAAA"/>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425113">
                <a:tc>
                  <a:txBody>
                    <a:bodyPr/>
                    <a:lstStyle/>
                    <a:p>
                      <a:pPr marL="0" marR="0"/>
                      <a:endParaRPr lang="en-US" sz="1800" dirty="0">
                        <a:effectLst/>
                        <a:latin typeface="tahoma"/>
                      </a:endParaRPr>
                    </a:p>
                  </a:txBody>
                  <a:tcPr marL="0" marR="0" marT="0" marB="0" anchor="ctr">
                    <a:lnL w="12700" cap="flat" cmpd="sng" algn="ctr">
                      <a:solidFill>
                        <a:scrgbClr r="0" g="0" b="0"/>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Unemployment rate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a:effectLst/>
                          <a:latin typeface="tahoma"/>
                        </a:rPr>
                        <a:t>10.5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a:effectLst/>
                          <a:latin typeface="tahoma"/>
                        </a:rPr>
                        <a:t>9.5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9.5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9.7</a:t>
                      </a:r>
                    </a:p>
                  </a:txBody>
                  <a:tcPr marL="0" marR="0" marT="0" marB="0" anchor="ctr">
                    <a:lnL w="9525" cap="flat" cmpd="sng" algn="ctr">
                      <a:solidFill>
                        <a:srgbClr val="AAAAAA"/>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r>
              <a:tr h="6376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ahoma"/>
                        </a:rPr>
                        <a:t>Some college or associate degree</a:t>
                      </a:r>
                    </a:p>
                    <a:p>
                      <a:pPr marL="0" marR="0"/>
                      <a:endParaRPr lang="en-US" sz="1800" dirty="0">
                        <a:effectLst/>
                        <a:latin typeface="tahoma"/>
                      </a:endParaRPr>
                    </a:p>
                  </a:txBody>
                  <a:tcPr marL="0" marR="0" marT="0" marB="0" anchor="ctr">
                    <a:lnL w="12700" cap="flat" cmpd="sng" algn="ctr">
                      <a:solidFill>
                        <a:scrgbClr r="0" g="0" b="0"/>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Employment-population ratio</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65.1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a:effectLst/>
                          <a:latin typeface="tahoma"/>
                        </a:rPr>
                        <a:t>64.1</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64.6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64.5</a:t>
                      </a:r>
                    </a:p>
                  </a:txBody>
                  <a:tcPr marL="0" marR="0" marT="0" marB="0" anchor="ctr">
                    <a:lnL w="9525" cap="flat" cmpd="sng" algn="ctr">
                      <a:solidFill>
                        <a:srgbClr val="AAAAAA"/>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425113">
                <a:tc>
                  <a:txBody>
                    <a:bodyPr/>
                    <a:lstStyle/>
                    <a:p>
                      <a:pPr marL="0" marR="0"/>
                      <a:endParaRPr lang="en-US" sz="1800" dirty="0">
                        <a:effectLst/>
                        <a:latin typeface="tahoma"/>
                      </a:endParaRPr>
                    </a:p>
                  </a:txBody>
                  <a:tcPr marL="0" marR="0" marT="0" marB="0" anchor="ctr">
                    <a:lnL w="12700" cap="flat" cmpd="sng" algn="ctr">
                      <a:solidFill>
                        <a:scrgbClr r="0" g="0" b="0"/>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Unemployment rate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a:effectLst/>
                          <a:latin typeface="tahoma"/>
                        </a:rPr>
                        <a:t>8.3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7.8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7.4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7.5</a:t>
                      </a:r>
                    </a:p>
                  </a:txBody>
                  <a:tcPr marL="0" marR="0" marT="0" marB="0" anchor="ctr">
                    <a:lnL w="9525" cap="flat" cmpd="sng" algn="ctr">
                      <a:solidFill>
                        <a:srgbClr val="AAAAAA"/>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r>
              <a:tr h="6376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ahoma"/>
                        </a:rPr>
                        <a:t>Bachelor's degree and higher(</a:t>
                      </a:r>
                      <a:r>
                        <a:rPr lang="en-US" sz="1800" dirty="0" smtClean="0">
                          <a:effectLst/>
                          <a:latin typeface="tahoma"/>
                          <a:hlinkClick r:id="rId3" action="ppaction://hlinkfile" tooltip="Click to jump to footnotes at bottom of the table"/>
                        </a:rPr>
                        <a:t>2</a:t>
                      </a:r>
                      <a:r>
                        <a:rPr lang="en-US" sz="1800" dirty="0" smtClean="0">
                          <a:effectLst/>
                          <a:latin typeface="tahoma"/>
                        </a:rPr>
                        <a:t>)</a:t>
                      </a:r>
                    </a:p>
                    <a:p>
                      <a:pPr marL="0" marR="0"/>
                      <a:endParaRPr lang="en-US" sz="1800" dirty="0">
                        <a:effectLst/>
                        <a:latin typeface="tahoma"/>
                      </a:endParaRPr>
                    </a:p>
                  </a:txBody>
                  <a:tcPr marL="0" marR="0" marT="0" marB="0" anchor="ctr">
                    <a:lnL w="12700" cap="flat" cmpd="sng" algn="ctr">
                      <a:solidFill>
                        <a:scrgbClr r="0" g="0" b="0"/>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Employment-population ratio</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73.5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a:effectLst/>
                          <a:latin typeface="tahoma"/>
                        </a:rPr>
                        <a:t>73.6</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a:effectLst/>
                          <a:latin typeface="tahoma"/>
                        </a:rPr>
                        <a:t>73.5</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c>
                  <a:txBody>
                    <a:bodyPr/>
                    <a:lstStyle/>
                    <a:p>
                      <a:pPr marL="0" marR="0"/>
                      <a:r>
                        <a:rPr lang="en-US" sz="1800" dirty="0">
                          <a:effectLst/>
                          <a:latin typeface="tahoma"/>
                        </a:rPr>
                        <a:t>73.5</a:t>
                      </a:r>
                    </a:p>
                  </a:txBody>
                  <a:tcPr marL="0" marR="0" marT="0" marB="0" anchor="ctr">
                    <a:lnL w="9525" cap="flat" cmpd="sng" algn="ctr">
                      <a:solidFill>
                        <a:srgbClr val="AAAAAA"/>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0EF"/>
                    </a:solidFill>
                  </a:tcPr>
                </a:tc>
              </a:tr>
              <a:tr h="425113">
                <a:tc>
                  <a:txBody>
                    <a:bodyPr/>
                    <a:lstStyle/>
                    <a:p>
                      <a:pPr marL="0" marR="0"/>
                      <a:endParaRPr lang="en-US" sz="1800" dirty="0">
                        <a:effectLst/>
                        <a:latin typeface="tahoma"/>
                      </a:endParaRPr>
                    </a:p>
                  </a:txBody>
                  <a:tcPr marL="0" marR="0" marT="0" marB="0" anchor="ctr">
                    <a:lnL w="12700" cap="flat" cmpd="sng" algn="ctr">
                      <a:solidFill>
                        <a:scrgbClr r="0" g="0" b="0"/>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Unemployment rate</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a:effectLst/>
                          <a:latin typeface="tahoma"/>
                        </a:rPr>
                        <a:t>4.8</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a:effectLst/>
                          <a:latin typeface="tahoma"/>
                        </a:rPr>
                        <a:t>4.3</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4.4</a:t>
                      </a:r>
                    </a:p>
                  </a:txBody>
                  <a:tcPr marL="0" marR="0" marT="0" marB="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c>
                  <a:txBody>
                    <a:bodyPr/>
                    <a:lstStyle/>
                    <a:p>
                      <a:pPr marL="0" marR="0"/>
                      <a:r>
                        <a:rPr lang="en-US" sz="1800" dirty="0">
                          <a:effectLst/>
                          <a:latin typeface="tahoma"/>
                        </a:rPr>
                        <a:t>4.5</a:t>
                      </a:r>
                    </a:p>
                  </a:txBody>
                  <a:tcPr marL="0" marR="0" marT="0" marB="0" anchor="ctr">
                    <a:lnL w="9525" cap="flat" cmpd="sng" algn="ctr">
                      <a:solidFill>
                        <a:srgbClr val="AAAAAA"/>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AAAAAA"/>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3E0EF"/>
                    </a:solidFill>
                  </a:tcPr>
                </a:tc>
              </a:tr>
            </a:tbl>
          </a:graphicData>
        </a:graphic>
      </p:graphicFrame>
      <p:sp>
        <p:nvSpPr>
          <p:cNvPr id="3" name="TextBox 2"/>
          <p:cNvSpPr txBox="1"/>
          <p:nvPr/>
        </p:nvSpPr>
        <p:spPr>
          <a:xfrm>
            <a:off x="1066800" y="381000"/>
            <a:ext cx="7315200" cy="369332"/>
          </a:xfrm>
          <a:prstGeom prst="rect">
            <a:avLst/>
          </a:prstGeom>
          <a:noFill/>
        </p:spPr>
        <p:txBody>
          <a:bodyPr wrap="square" rtlCol="0">
            <a:spAutoFit/>
          </a:bodyPr>
          <a:lstStyle/>
          <a:p>
            <a:pPr algn="ctr"/>
            <a:r>
              <a:rPr lang="en-US" dirty="0" smtClean="0"/>
              <a:t>Bureau of Labor Statistics – Unemployment by Educational Attainment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80708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endParaRPr lang="en-US" sz="2000" dirty="0" smtClean="0"/>
          </a:p>
          <a:p>
            <a:pPr marL="0" indent="0">
              <a:buNone/>
            </a:pPr>
            <a:r>
              <a:rPr lang="en-US" sz="2000" dirty="0" smtClean="0"/>
              <a:t>“While indicators of spending and production have been encouraging on balance, the job market has improved only slowly. Following the loss of about 8-3/4 million jobs from 2008 through 2009, private-sector employment expanded by a little more than 1 million in 2010. However, this gain was barely sufficient to accommodate the inflow of recent graduates and other new entrants to the labor force and, therefore, not enough to significantly erode the wide margin of slack that remains in our labor market…. Until we see a sustained period of stronger job creation, we cannot consider the recovery to be truly established. “</a:t>
            </a:r>
          </a:p>
          <a:p>
            <a:pPr marL="0" indent="0">
              <a:buNone/>
            </a:pPr>
            <a:endParaRPr lang="en-US" sz="2000" dirty="0"/>
          </a:p>
          <a:p>
            <a:pPr marL="0" indent="0" algn="r">
              <a:buNone/>
            </a:pPr>
            <a:r>
              <a:rPr lang="en-US" sz="2000" dirty="0" smtClean="0"/>
              <a:t>-Chairman Bernanke, February 2011</a:t>
            </a:r>
          </a:p>
          <a:p>
            <a:endParaRPr lang="en-US" sz="2000" dirty="0"/>
          </a:p>
        </p:txBody>
      </p:sp>
      <p:sp>
        <p:nvSpPr>
          <p:cNvPr id="5" name="TextBox 4"/>
          <p:cNvSpPr txBox="1"/>
          <p:nvPr/>
        </p:nvSpPr>
        <p:spPr>
          <a:xfrm>
            <a:off x="838200" y="533400"/>
            <a:ext cx="6324600" cy="461665"/>
          </a:xfrm>
          <a:prstGeom prst="rect">
            <a:avLst/>
          </a:prstGeom>
          <a:noFill/>
        </p:spPr>
        <p:txBody>
          <a:bodyPr wrap="square" rtlCol="0">
            <a:spAutoFit/>
          </a:bodyPr>
          <a:lstStyle/>
          <a:p>
            <a:r>
              <a:rPr lang="en-US" sz="2400" dirty="0" smtClean="0"/>
              <a:t>Labor Market is crucial to economic recovery</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4162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3657600"/>
          </a:xfrm>
        </p:spPr>
        <p:txBody>
          <a:bodyPr>
            <a:normAutofit fontScale="92500" lnSpcReduction="10000"/>
          </a:bodyPr>
          <a:lstStyle/>
          <a:p>
            <a:pPr marL="0" indent="0">
              <a:buNone/>
            </a:pPr>
            <a:r>
              <a:rPr lang="en-US" dirty="0" smtClean="0"/>
              <a:t>“Soaring </a:t>
            </a:r>
            <a:r>
              <a:rPr lang="en-US" dirty="0"/>
              <a:t>unemployment has poured salt into a long-festering economic wound - the widening gap between rich and poor Americans, a trend that has been accompanied by a hollowing out of the middle class</a:t>
            </a:r>
            <a:r>
              <a:rPr lang="en-US" dirty="0" smtClean="0"/>
              <a:t>.”</a:t>
            </a:r>
            <a:r>
              <a:rPr lang="en-US" dirty="0"/>
              <a:t/>
            </a:r>
            <a:br>
              <a:rPr lang="en-US" dirty="0"/>
            </a:br>
            <a:endParaRPr lang="en-US" dirty="0"/>
          </a:p>
          <a:p>
            <a:pPr marL="0" indent="0" algn="r">
              <a:buNone/>
            </a:pPr>
            <a:r>
              <a:rPr lang="en-US" dirty="0" smtClean="0"/>
              <a:t>-</a:t>
            </a:r>
            <a:r>
              <a:rPr lang="en-US" i="1" dirty="0" smtClean="0"/>
              <a:t>San Francisco Chronicle</a:t>
            </a:r>
            <a:r>
              <a:rPr lang="en-US" dirty="0" smtClean="0"/>
              <a:t>, </a:t>
            </a:r>
          </a:p>
          <a:p>
            <a:pPr marL="0" indent="0" algn="r">
              <a:buNone/>
            </a:pPr>
            <a:r>
              <a:rPr lang="en-US" dirty="0" smtClean="0"/>
              <a:t>September 26, 2010</a:t>
            </a:r>
          </a:p>
          <a:p>
            <a:pPr marL="0" indent="0">
              <a:buNone/>
            </a:pPr>
            <a:endParaRPr lang="en-US" dirty="0"/>
          </a:p>
        </p:txBody>
      </p:sp>
      <p:sp>
        <p:nvSpPr>
          <p:cNvPr id="4" name="Content Placeholder 2"/>
          <p:cNvSpPr txBox="1">
            <a:spLocks/>
          </p:cNvSpPr>
          <p:nvPr/>
        </p:nvSpPr>
        <p:spPr>
          <a:xfrm>
            <a:off x="609600" y="4572000"/>
            <a:ext cx="82296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000" dirty="0" smtClean="0"/>
              <a:t>"We have got to address this inequality, or it will derail the economy," </a:t>
            </a:r>
            <a:br>
              <a:rPr lang="en-US" sz="3000" dirty="0" smtClean="0"/>
            </a:br>
            <a:r>
              <a:rPr lang="en-US" sz="3000" dirty="0" smtClean="0"/>
              <a:t/>
            </a:r>
            <a:br>
              <a:rPr lang="en-US" sz="3000" dirty="0" smtClean="0"/>
            </a:br>
            <a:r>
              <a:rPr lang="en-US" sz="3000" dirty="0" smtClean="0"/>
              <a:t>-Robert Reich, Former Secretary of Labor</a:t>
            </a:r>
          </a:p>
          <a:p>
            <a:pPr marL="0" indent="0">
              <a:buFont typeface="Arial" pitchFamily="34" charset="0"/>
              <a:buNone/>
            </a:pPr>
            <a:endParaRPr lang="en-US" sz="3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621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0188" y="277813"/>
            <a:ext cx="8683625" cy="63023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7620000" y="1143000"/>
            <a:ext cx="1219200" cy="369332"/>
          </a:xfrm>
          <a:prstGeom prst="rect">
            <a:avLst/>
          </a:prstGeom>
          <a:noFill/>
        </p:spPr>
        <p:txBody>
          <a:bodyPr wrap="square" rtlCol="0">
            <a:spAutoFit/>
          </a:bodyPr>
          <a:lstStyle/>
          <a:p>
            <a:r>
              <a:rPr lang="en-US" dirty="0" smtClean="0"/>
              <a:t>$160,000</a:t>
            </a:r>
            <a:endParaRPr lang="en-US" dirty="0"/>
          </a:p>
        </p:txBody>
      </p:sp>
      <p:sp>
        <p:nvSpPr>
          <p:cNvPr id="4" name="TextBox 3"/>
          <p:cNvSpPr txBox="1"/>
          <p:nvPr/>
        </p:nvSpPr>
        <p:spPr>
          <a:xfrm>
            <a:off x="7924800" y="4419600"/>
            <a:ext cx="1219200" cy="369332"/>
          </a:xfrm>
          <a:prstGeom prst="rect">
            <a:avLst/>
          </a:prstGeom>
          <a:noFill/>
        </p:spPr>
        <p:txBody>
          <a:bodyPr wrap="square" rtlCol="0">
            <a:spAutoFit/>
          </a:bodyPr>
          <a:lstStyle/>
          <a:p>
            <a:r>
              <a:rPr lang="en-US" dirty="0" smtClean="0"/>
              <a:t>$16,500</a:t>
            </a:r>
            <a:endParaRPr lang="en-US" dirty="0"/>
          </a:p>
        </p:txBody>
      </p:sp>
      <p:cxnSp>
        <p:nvCxnSpPr>
          <p:cNvPr id="6" name="Straight Arrow Connector 5"/>
          <p:cNvCxnSpPr/>
          <p:nvPr/>
        </p:nvCxnSpPr>
        <p:spPr>
          <a:xfrm rot="10800000" flipV="1">
            <a:off x="7543800" y="1447800"/>
            <a:ext cx="381000" cy="76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a:off x="7620000" y="4648200"/>
            <a:ext cx="304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757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1804</Words>
  <Application>Microsoft Macintosh PowerPoint</Application>
  <PresentationFormat>On-screen Show (4:3)</PresentationFormat>
  <Paragraphs>408</Paragraphs>
  <Slides>34</Slides>
  <Notes>13</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PPIC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Bohn</dc:creator>
  <cp:lastModifiedBy>Sarah Bohn</cp:lastModifiedBy>
  <cp:revision>72</cp:revision>
  <cp:lastPrinted>2011-05-07T23:53:29Z</cp:lastPrinted>
  <dcterms:created xsi:type="dcterms:W3CDTF">2011-05-09T16:46:48Z</dcterms:created>
  <dcterms:modified xsi:type="dcterms:W3CDTF">2011-05-09T18:56:36Z</dcterms:modified>
</cp:coreProperties>
</file>